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4" r:id="rId8"/>
    <p:sldId id="265" r:id="rId9"/>
    <p:sldId id="266" r:id="rId10"/>
    <p:sldId id="273"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5D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7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5BDA89-6E37-49A7-829C-E88C10E8A66D}" type="doc">
      <dgm:prSet loTypeId="urn:microsoft.com/office/officeart/2005/8/layout/arrow6" loCatId="process" qsTypeId="urn:microsoft.com/office/officeart/2005/8/quickstyle/simple2" qsCatId="simple" csTypeId="urn:microsoft.com/office/officeart/2005/8/colors/accent1_2" csCatId="accent1"/>
      <dgm:spPr/>
      <dgm:t>
        <a:bodyPr/>
        <a:lstStyle/>
        <a:p>
          <a:endParaRPr lang="en-IN"/>
        </a:p>
      </dgm:t>
    </dgm:pt>
    <dgm:pt modelId="{1D1DA9C4-F342-4A38-9F0B-FC638BC80BD8}">
      <dgm:prSet/>
      <dgm:spPr/>
      <dgm:t>
        <a:bodyPr/>
        <a:lstStyle/>
        <a:p>
          <a:endParaRPr lang="en-IN"/>
        </a:p>
      </dgm:t>
    </dgm:pt>
    <dgm:pt modelId="{D70F4C9D-4256-4C9E-BC0C-C19353A86C95}" type="parTrans" cxnId="{66BDCD1B-371F-4F9F-B2F8-B8B6673EDFE8}">
      <dgm:prSet/>
      <dgm:spPr/>
      <dgm:t>
        <a:bodyPr/>
        <a:lstStyle/>
        <a:p>
          <a:endParaRPr lang="en-IN"/>
        </a:p>
      </dgm:t>
    </dgm:pt>
    <dgm:pt modelId="{7018C7BF-A4DC-4BEC-A7E9-4D02AE56001D}" type="sibTrans" cxnId="{66BDCD1B-371F-4F9F-B2F8-B8B6673EDFE8}">
      <dgm:prSet/>
      <dgm:spPr/>
      <dgm:t>
        <a:bodyPr/>
        <a:lstStyle/>
        <a:p>
          <a:endParaRPr lang="en-IN"/>
        </a:p>
      </dgm:t>
    </dgm:pt>
    <dgm:pt modelId="{849080C8-B5E0-484D-B140-1F5684DCEB93}">
      <dgm:prSet custT="1"/>
      <dgm:spPr/>
      <dgm:t>
        <a:bodyPr/>
        <a:lstStyle/>
        <a:p>
          <a:r>
            <a:rPr lang="en-US" sz="1400" dirty="0">
              <a:latin typeface="Times New Roman" panose="02020603050405020304" pitchFamily="18" charset="0"/>
              <a:cs typeface="Times New Roman" panose="02020603050405020304" pitchFamily="18" charset="0"/>
            </a:rPr>
            <a:t>In today’s fast-paced retail, industrial, and corporate environments, traditional attendance and monitoring systems fall short of meeting efficiency demands. Poor lighting conditions and inconsistent facial postures hinder accurate recognition, leading to frequent errors. Lengthy queues for attendance logging disrupt productivity, while manual tracking systems are prone to mistakes and inefficiencies. Additionally, these systems lack robust security, leaving organizations vulnerable to unauthorized access and identity fraud</a:t>
          </a:r>
          <a:r>
            <a:rPr lang="en-US" sz="1400" dirty="0"/>
            <a:t>.</a:t>
          </a:r>
          <a:endParaRPr lang="en-IN" sz="1400" dirty="0"/>
        </a:p>
      </dgm:t>
    </dgm:pt>
    <dgm:pt modelId="{83E69346-3A5F-447E-B92E-B5946FC98749}" type="parTrans" cxnId="{6F8D68B8-2A60-42C7-B98C-2925DA3C21CF}">
      <dgm:prSet/>
      <dgm:spPr/>
      <dgm:t>
        <a:bodyPr/>
        <a:lstStyle/>
        <a:p>
          <a:endParaRPr lang="en-IN"/>
        </a:p>
      </dgm:t>
    </dgm:pt>
    <dgm:pt modelId="{B3C130FE-02AB-473F-BB41-5D955EDBA117}" type="sibTrans" cxnId="{6F8D68B8-2A60-42C7-B98C-2925DA3C21CF}">
      <dgm:prSet/>
      <dgm:spPr/>
      <dgm:t>
        <a:bodyPr/>
        <a:lstStyle/>
        <a:p>
          <a:endParaRPr lang="en-IN"/>
        </a:p>
      </dgm:t>
    </dgm:pt>
    <dgm:pt modelId="{5E712EC5-E8F9-4D36-B475-24AFA42E01D0}" type="pres">
      <dgm:prSet presAssocID="{0D5BDA89-6E37-49A7-829C-E88C10E8A66D}" presName="compositeShape" presStyleCnt="0">
        <dgm:presLayoutVars>
          <dgm:chMax val="2"/>
          <dgm:dir/>
          <dgm:resizeHandles val="exact"/>
        </dgm:presLayoutVars>
      </dgm:prSet>
      <dgm:spPr/>
    </dgm:pt>
    <dgm:pt modelId="{1C9BE4FF-D316-4B21-BE63-8F87A56351CD}" type="pres">
      <dgm:prSet presAssocID="{0D5BDA89-6E37-49A7-829C-E88C10E8A66D}" presName="ribbon" presStyleLbl="node1" presStyleIdx="0" presStyleCnt="1"/>
      <dgm:spPr/>
    </dgm:pt>
    <dgm:pt modelId="{6D6AB90B-DA6F-4B7B-85D0-32C0845647F3}" type="pres">
      <dgm:prSet presAssocID="{0D5BDA89-6E37-49A7-829C-E88C10E8A66D}" presName="leftArrowText" presStyleLbl="node1" presStyleIdx="0" presStyleCnt="1">
        <dgm:presLayoutVars>
          <dgm:chMax val="0"/>
          <dgm:bulletEnabled val="1"/>
        </dgm:presLayoutVars>
      </dgm:prSet>
      <dgm:spPr/>
    </dgm:pt>
    <dgm:pt modelId="{8A6DF657-8EEA-45D7-BBE6-EB6FE7E655C0}" type="pres">
      <dgm:prSet presAssocID="{0D5BDA89-6E37-49A7-829C-E88C10E8A66D}" presName="rightArrowText" presStyleLbl="node1" presStyleIdx="0" presStyleCnt="1">
        <dgm:presLayoutVars>
          <dgm:chMax val="0"/>
          <dgm:bulletEnabled val="1"/>
        </dgm:presLayoutVars>
      </dgm:prSet>
      <dgm:spPr/>
    </dgm:pt>
  </dgm:ptLst>
  <dgm:cxnLst>
    <dgm:cxn modelId="{FBE87603-14FE-4209-9AC4-3DA5C13B4C66}" type="presOf" srcId="{849080C8-B5E0-484D-B140-1F5684DCEB93}" destId="{8A6DF657-8EEA-45D7-BBE6-EB6FE7E655C0}" srcOrd="0" destOrd="0" presId="urn:microsoft.com/office/officeart/2005/8/layout/arrow6"/>
    <dgm:cxn modelId="{66BDCD1B-371F-4F9F-B2F8-B8B6673EDFE8}" srcId="{0D5BDA89-6E37-49A7-829C-E88C10E8A66D}" destId="{1D1DA9C4-F342-4A38-9F0B-FC638BC80BD8}" srcOrd="0" destOrd="0" parTransId="{D70F4C9D-4256-4C9E-BC0C-C19353A86C95}" sibTransId="{7018C7BF-A4DC-4BEC-A7E9-4D02AE56001D}"/>
    <dgm:cxn modelId="{56AB2754-A40D-4984-BDBB-62DB219F8A61}" type="presOf" srcId="{1D1DA9C4-F342-4A38-9F0B-FC638BC80BD8}" destId="{6D6AB90B-DA6F-4B7B-85D0-32C0845647F3}" srcOrd="0" destOrd="0" presId="urn:microsoft.com/office/officeart/2005/8/layout/arrow6"/>
    <dgm:cxn modelId="{6F8D68B8-2A60-42C7-B98C-2925DA3C21CF}" srcId="{0D5BDA89-6E37-49A7-829C-E88C10E8A66D}" destId="{849080C8-B5E0-484D-B140-1F5684DCEB93}" srcOrd="1" destOrd="0" parTransId="{83E69346-3A5F-447E-B92E-B5946FC98749}" sibTransId="{B3C130FE-02AB-473F-BB41-5D955EDBA117}"/>
    <dgm:cxn modelId="{4FFFC9CE-3A04-4D39-B3F0-D007B9F1BA4E}" type="presOf" srcId="{0D5BDA89-6E37-49A7-829C-E88C10E8A66D}" destId="{5E712EC5-E8F9-4D36-B475-24AFA42E01D0}" srcOrd="0" destOrd="0" presId="urn:microsoft.com/office/officeart/2005/8/layout/arrow6"/>
    <dgm:cxn modelId="{188074C5-1134-46EA-B72C-AE99EECA6B9B}" type="presParOf" srcId="{5E712EC5-E8F9-4D36-B475-24AFA42E01D0}" destId="{1C9BE4FF-D316-4B21-BE63-8F87A56351CD}" srcOrd="0" destOrd="0" presId="urn:microsoft.com/office/officeart/2005/8/layout/arrow6"/>
    <dgm:cxn modelId="{6AA819BB-4CF5-4D69-8671-53AE15CAC901}" type="presParOf" srcId="{5E712EC5-E8F9-4D36-B475-24AFA42E01D0}" destId="{6D6AB90B-DA6F-4B7B-85D0-32C0845647F3}" srcOrd="1" destOrd="0" presId="urn:microsoft.com/office/officeart/2005/8/layout/arrow6"/>
    <dgm:cxn modelId="{1633361F-EF93-4669-B8C5-C20657E81EE0}" type="presParOf" srcId="{5E712EC5-E8F9-4D36-B475-24AFA42E01D0}" destId="{8A6DF657-8EEA-45D7-BBE6-EB6FE7E655C0}"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B8FECC-EF69-4927-BC8C-8FC9C88E8204}"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IN"/>
        </a:p>
      </dgm:t>
    </dgm:pt>
    <dgm:pt modelId="{3FBA5CEB-A6F7-4702-A189-FFF1B2B32E6D}">
      <dgm:prSet/>
      <dgm:spPr/>
      <dgm:t>
        <a:bodyPr/>
        <a:lstStyle/>
        <a:p>
          <a:r>
            <a:rPr lang="en-US" dirty="0"/>
            <a:t>Our </a:t>
          </a:r>
          <a:r>
            <a:rPr lang="en-US" b="1" dirty="0"/>
            <a:t>AI-powered face recognition system</a:t>
          </a:r>
          <a:r>
            <a:rPr lang="en-US" dirty="0"/>
            <a:t> addresses these challenges with cutting-edge technology and innovative features.</a:t>
          </a:r>
          <a:endParaRPr lang="en-IN" dirty="0"/>
        </a:p>
      </dgm:t>
    </dgm:pt>
    <dgm:pt modelId="{E46FE35D-C168-41FD-A4EB-C4D82DD7FE90}" type="parTrans" cxnId="{8F1F55DD-A4F9-4A30-A694-08B8D2A2D284}">
      <dgm:prSet/>
      <dgm:spPr/>
      <dgm:t>
        <a:bodyPr/>
        <a:lstStyle/>
        <a:p>
          <a:endParaRPr lang="en-IN"/>
        </a:p>
      </dgm:t>
    </dgm:pt>
    <dgm:pt modelId="{F7EB1E16-727E-4C0D-9DF5-AD6FEF44A667}" type="sibTrans" cxnId="{8F1F55DD-A4F9-4A30-A694-08B8D2A2D284}">
      <dgm:prSet/>
      <dgm:spPr/>
      <dgm:t>
        <a:bodyPr/>
        <a:lstStyle/>
        <a:p>
          <a:endParaRPr lang="en-IN"/>
        </a:p>
      </dgm:t>
    </dgm:pt>
    <dgm:pt modelId="{6FED1DB2-C047-4944-B0D4-43E0AF425551}" type="pres">
      <dgm:prSet presAssocID="{5BB8FECC-EF69-4927-BC8C-8FC9C88E8204}" presName="Name0" presStyleCnt="0">
        <dgm:presLayoutVars>
          <dgm:dir/>
          <dgm:animLvl val="lvl"/>
          <dgm:resizeHandles val="exact"/>
        </dgm:presLayoutVars>
      </dgm:prSet>
      <dgm:spPr/>
    </dgm:pt>
    <dgm:pt modelId="{D208B92C-2288-4BAA-B5A6-A68E0803C155}" type="pres">
      <dgm:prSet presAssocID="{3FBA5CEB-A6F7-4702-A189-FFF1B2B32E6D}" presName="composite" presStyleCnt="0"/>
      <dgm:spPr/>
    </dgm:pt>
    <dgm:pt modelId="{57BC8FB9-3C08-43CD-858D-0865435FE914}" type="pres">
      <dgm:prSet presAssocID="{3FBA5CEB-A6F7-4702-A189-FFF1B2B32E6D}" presName="parTx" presStyleLbl="alignNode1" presStyleIdx="0" presStyleCnt="1">
        <dgm:presLayoutVars>
          <dgm:chMax val="0"/>
          <dgm:chPref val="0"/>
          <dgm:bulletEnabled val="1"/>
        </dgm:presLayoutVars>
      </dgm:prSet>
      <dgm:spPr/>
    </dgm:pt>
    <dgm:pt modelId="{6183890F-2212-49A0-983D-C67854A04576}" type="pres">
      <dgm:prSet presAssocID="{3FBA5CEB-A6F7-4702-A189-FFF1B2B32E6D}" presName="desTx" presStyleLbl="alignAccFollowNode1" presStyleIdx="0" presStyleCnt="1">
        <dgm:presLayoutVars>
          <dgm:bulletEnabled val="1"/>
        </dgm:presLayoutVars>
      </dgm:prSet>
      <dgm:spPr/>
    </dgm:pt>
  </dgm:ptLst>
  <dgm:cxnLst>
    <dgm:cxn modelId="{49A96B2D-5373-4D0C-A643-0A93E6694F31}" type="presOf" srcId="{3FBA5CEB-A6F7-4702-A189-FFF1B2B32E6D}" destId="{57BC8FB9-3C08-43CD-858D-0865435FE914}" srcOrd="0" destOrd="0" presId="urn:microsoft.com/office/officeart/2005/8/layout/hList1"/>
    <dgm:cxn modelId="{D1558348-9968-47E1-8E5C-E8CE32ACC31F}" type="presOf" srcId="{5BB8FECC-EF69-4927-BC8C-8FC9C88E8204}" destId="{6FED1DB2-C047-4944-B0D4-43E0AF425551}" srcOrd="0" destOrd="0" presId="urn:microsoft.com/office/officeart/2005/8/layout/hList1"/>
    <dgm:cxn modelId="{8F1F55DD-A4F9-4A30-A694-08B8D2A2D284}" srcId="{5BB8FECC-EF69-4927-BC8C-8FC9C88E8204}" destId="{3FBA5CEB-A6F7-4702-A189-FFF1B2B32E6D}" srcOrd="0" destOrd="0" parTransId="{E46FE35D-C168-41FD-A4EB-C4D82DD7FE90}" sibTransId="{F7EB1E16-727E-4C0D-9DF5-AD6FEF44A667}"/>
    <dgm:cxn modelId="{DBB5C9A7-FECA-4A73-A15F-26B0F33167E6}" type="presParOf" srcId="{6FED1DB2-C047-4944-B0D4-43E0AF425551}" destId="{D208B92C-2288-4BAA-B5A6-A68E0803C155}" srcOrd="0" destOrd="0" presId="urn:microsoft.com/office/officeart/2005/8/layout/hList1"/>
    <dgm:cxn modelId="{32A2CA06-6703-4067-A3C5-F3CD77248E49}" type="presParOf" srcId="{D208B92C-2288-4BAA-B5A6-A68E0803C155}" destId="{57BC8FB9-3C08-43CD-858D-0865435FE914}" srcOrd="0" destOrd="0" presId="urn:microsoft.com/office/officeart/2005/8/layout/hList1"/>
    <dgm:cxn modelId="{2F1C7782-2759-44A0-9CBC-6DFA5173C0B2}" type="presParOf" srcId="{D208B92C-2288-4BAA-B5A6-A68E0803C155}" destId="{6183890F-2212-49A0-983D-C67854A0457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FC5144-AC7E-40BF-9D47-7265CDAFF3EF}"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2E2EC3F8-630F-4C5D-B1F1-5B483060ACAC}">
      <dgm:prSet phldrT="[Text]" custT="1"/>
      <dgm:spPr/>
      <dgm:t>
        <a:bodyPr/>
        <a:lstStyle/>
        <a:p>
          <a:r>
            <a:rPr lang="en-US" sz="1200" dirty="0">
              <a:solidFill>
                <a:schemeClr val="bg1"/>
              </a:solidFill>
              <a:latin typeface="Times New Roman" panose="02020603050405020304" pitchFamily="18" charset="0"/>
              <a:cs typeface="Times New Roman" panose="02020603050405020304" pitchFamily="18" charset="0"/>
            </a:rPr>
            <a:t>Our revenue model includes a one-time purchase of the face recognition system, with tiered pricing based on features like access control, authentication, and system integration. This allows businesses and individuals to choose the solution that best fits their needs, from basic face recognition to advanced, enterprise-level functionality.</a:t>
          </a:r>
          <a:endParaRPr lang="en-IN" sz="1200" dirty="0">
            <a:latin typeface="Times New Roman" panose="02020603050405020304" pitchFamily="18" charset="0"/>
            <a:cs typeface="Times New Roman" panose="02020603050405020304" pitchFamily="18" charset="0"/>
          </a:endParaRPr>
        </a:p>
      </dgm:t>
    </dgm:pt>
    <dgm:pt modelId="{80670F7B-EC40-4F3F-B8D0-5F8034396518}" type="parTrans" cxnId="{56E1E302-5394-430A-8FB7-83D56EFD0D8F}">
      <dgm:prSet/>
      <dgm:spPr/>
      <dgm:t>
        <a:bodyPr/>
        <a:lstStyle/>
        <a:p>
          <a:endParaRPr lang="en-IN"/>
        </a:p>
      </dgm:t>
    </dgm:pt>
    <dgm:pt modelId="{A32FABB8-D254-4DF3-BCEC-E507B2DDDE44}" type="sibTrans" cxnId="{56E1E302-5394-430A-8FB7-83D56EFD0D8F}">
      <dgm:prSet/>
      <dgm:spPr/>
      <dgm:t>
        <a:bodyPr/>
        <a:lstStyle/>
        <a:p>
          <a:endParaRPr lang="en-IN"/>
        </a:p>
      </dgm:t>
    </dgm:pt>
    <dgm:pt modelId="{7649FA74-70F6-4690-B785-D323C5115249}">
      <dgm:prSet phldrT="[Text]"/>
      <dgm:spPr/>
      <dgm:t>
        <a:bodyPr/>
        <a:lstStyle/>
        <a:p>
          <a:r>
            <a:rPr lang="en-US" dirty="0">
              <a:solidFill>
                <a:schemeClr val="bg1"/>
              </a:solidFill>
              <a:latin typeface="Times New Roman" panose="02020603050405020304" pitchFamily="18" charset="0"/>
              <a:cs typeface="Times New Roman" panose="02020603050405020304" pitchFamily="18" charset="0"/>
            </a:rPr>
            <a:t>                                                          Our B2B strategy focuses on licensing our face recognition technology to security integrators and device manufacturers. We also seek collaborations with governments and corporations for large-scale deployments in high-security areas. These partnerships expand our reach and position us as a trusted provider of secure, scalable surveillance solutions.</a:t>
          </a:r>
          <a:endParaRPr lang="en-IN" dirty="0"/>
        </a:p>
      </dgm:t>
    </dgm:pt>
    <dgm:pt modelId="{6CB4BDDB-BB70-4878-9E2E-4A257B618728}" type="parTrans" cxnId="{B02BADD9-7BA0-42A7-869B-0CADF994BE73}">
      <dgm:prSet/>
      <dgm:spPr/>
      <dgm:t>
        <a:bodyPr/>
        <a:lstStyle/>
        <a:p>
          <a:endParaRPr lang="en-IN"/>
        </a:p>
      </dgm:t>
    </dgm:pt>
    <dgm:pt modelId="{6B2A455E-D887-47C1-ABB9-7333F82241DC}" type="sibTrans" cxnId="{B02BADD9-7BA0-42A7-869B-0CADF994BE73}">
      <dgm:prSet/>
      <dgm:spPr/>
      <dgm:t>
        <a:bodyPr/>
        <a:lstStyle/>
        <a:p>
          <a:endParaRPr lang="en-IN"/>
        </a:p>
      </dgm:t>
    </dgm:pt>
    <dgm:pt modelId="{B6D9B36E-059C-49BA-8520-AA09079E3615}">
      <dgm:prSet phldrT="[Text]"/>
      <dgm:spPr/>
      <dgm:t>
        <a:bodyPr/>
        <a:lstStyle/>
        <a:p>
          <a:r>
            <a:rPr lang="en-US" dirty="0">
              <a:solidFill>
                <a:schemeClr val="bg1"/>
              </a:solidFill>
              <a:latin typeface="Times New Roman" panose="02020603050405020304" pitchFamily="18" charset="0"/>
              <a:cs typeface="Times New Roman" panose="02020603050405020304" pitchFamily="18" charset="0"/>
            </a:rPr>
            <a:t>We offer a subscription model for regular AI updates, advanced features, and analytics reports. Customers can also subscribe to cloud storage for secure data and log storage. This ensures businesses stay updated with the latest features while maintaining data security.</a:t>
          </a:r>
          <a:endParaRPr lang="en-IN" dirty="0"/>
        </a:p>
      </dgm:t>
    </dgm:pt>
    <dgm:pt modelId="{C1D1316C-3C71-454E-93A5-C69042EEE2CD}" type="parTrans" cxnId="{4670ACC6-E8CE-4BDB-AC8D-3B41C2F2F50D}">
      <dgm:prSet/>
      <dgm:spPr/>
      <dgm:t>
        <a:bodyPr/>
        <a:lstStyle/>
        <a:p>
          <a:endParaRPr lang="en-IN"/>
        </a:p>
      </dgm:t>
    </dgm:pt>
    <dgm:pt modelId="{4EF7590B-8C74-4E88-BFF5-0C1E25D3F1C9}" type="sibTrans" cxnId="{4670ACC6-E8CE-4BDB-AC8D-3B41C2F2F50D}">
      <dgm:prSet/>
      <dgm:spPr/>
      <dgm:t>
        <a:bodyPr/>
        <a:lstStyle/>
        <a:p>
          <a:endParaRPr lang="en-IN"/>
        </a:p>
      </dgm:t>
    </dgm:pt>
    <dgm:pt modelId="{37290356-BAF5-4C62-ACD0-86182EFB5BD2}" type="pres">
      <dgm:prSet presAssocID="{C1FC5144-AC7E-40BF-9D47-7265CDAFF3EF}" presName="compositeShape" presStyleCnt="0">
        <dgm:presLayoutVars>
          <dgm:chMax val="7"/>
          <dgm:dir/>
          <dgm:resizeHandles val="exact"/>
        </dgm:presLayoutVars>
      </dgm:prSet>
      <dgm:spPr/>
    </dgm:pt>
    <dgm:pt modelId="{5251E37A-179C-4D3D-8338-978E260A2A84}" type="pres">
      <dgm:prSet presAssocID="{2E2EC3F8-630F-4C5D-B1F1-5B483060ACAC}" presName="circ1" presStyleLbl="vennNode1" presStyleIdx="0" presStyleCnt="3"/>
      <dgm:spPr/>
    </dgm:pt>
    <dgm:pt modelId="{FB02FFB8-6E1C-4947-A498-35AAD25B7A78}" type="pres">
      <dgm:prSet presAssocID="{2E2EC3F8-630F-4C5D-B1F1-5B483060ACAC}" presName="circ1Tx" presStyleLbl="revTx" presStyleIdx="0" presStyleCnt="0">
        <dgm:presLayoutVars>
          <dgm:chMax val="0"/>
          <dgm:chPref val="0"/>
          <dgm:bulletEnabled val="1"/>
        </dgm:presLayoutVars>
      </dgm:prSet>
      <dgm:spPr/>
    </dgm:pt>
    <dgm:pt modelId="{0DCD0157-EA36-4D73-9967-28D344BEBEF5}" type="pres">
      <dgm:prSet presAssocID="{7649FA74-70F6-4690-B785-D323C5115249}" presName="circ2" presStyleLbl="vennNode1" presStyleIdx="1" presStyleCnt="3"/>
      <dgm:spPr/>
    </dgm:pt>
    <dgm:pt modelId="{24E6FCFA-E3B7-493A-9C26-0ACC20690422}" type="pres">
      <dgm:prSet presAssocID="{7649FA74-70F6-4690-B785-D323C5115249}" presName="circ2Tx" presStyleLbl="revTx" presStyleIdx="0" presStyleCnt="0">
        <dgm:presLayoutVars>
          <dgm:chMax val="0"/>
          <dgm:chPref val="0"/>
          <dgm:bulletEnabled val="1"/>
        </dgm:presLayoutVars>
      </dgm:prSet>
      <dgm:spPr/>
    </dgm:pt>
    <dgm:pt modelId="{6F2CBA8A-1F10-49B8-B57F-C67204ED36B2}" type="pres">
      <dgm:prSet presAssocID="{B6D9B36E-059C-49BA-8520-AA09079E3615}" presName="circ3" presStyleLbl="vennNode1" presStyleIdx="2" presStyleCnt="3"/>
      <dgm:spPr/>
    </dgm:pt>
    <dgm:pt modelId="{B5B94B49-7B3E-40C5-844E-014F40C43DF2}" type="pres">
      <dgm:prSet presAssocID="{B6D9B36E-059C-49BA-8520-AA09079E3615}" presName="circ3Tx" presStyleLbl="revTx" presStyleIdx="0" presStyleCnt="0">
        <dgm:presLayoutVars>
          <dgm:chMax val="0"/>
          <dgm:chPref val="0"/>
          <dgm:bulletEnabled val="1"/>
        </dgm:presLayoutVars>
      </dgm:prSet>
      <dgm:spPr/>
    </dgm:pt>
  </dgm:ptLst>
  <dgm:cxnLst>
    <dgm:cxn modelId="{56E1E302-5394-430A-8FB7-83D56EFD0D8F}" srcId="{C1FC5144-AC7E-40BF-9D47-7265CDAFF3EF}" destId="{2E2EC3F8-630F-4C5D-B1F1-5B483060ACAC}" srcOrd="0" destOrd="0" parTransId="{80670F7B-EC40-4F3F-B8D0-5F8034396518}" sibTransId="{A32FABB8-D254-4DF3-BCEC-E507B2DDDE44}"/>
    <dgm:cxn modelId="{BF0CD926-2974-4412-97C2-1BDB97D7096C}" type="presOf" srcId="{B6D9B36E-059C-49BA-8520-AA09079E3615}" destId="{6F2CBA8A-1F10-49B8-B57F-C67204ED36B2}" srcOrd="0" destOrd="0" presId="urn:microsoft.com/office/officeart/2005/8/layout/venn1"/>
    <dgm:cxn modelId="{0CD6F32D-6556-419A-B031-1B91F6650123}" type="presOf" srcId="{7649FA74-70F6-4690-B785-D323C5115249}" destId="{24E6FCFA-E3B7-493A-9C26-0ACC20690422}" srcOrd="1" destOrd="0" presId="urn:microsoft.com/office/officeart/2005/8/layout/venn1"/>
    <dgm:cxn modelId="{FEB03A2F-48A4-42B8-B5E2-5F02A38902B6}" type="presOf" srcId="{B6D9B36E-059C-49BA-8520-AA09079E3615}" destId="{B5B94B49-7B3E-40C5-844E-014F40C43DF2}" srcOrd="1" destOrd="0" presId="urn:microsoft.com/office/officeart/2005/8/layout/venn1"/>
    <dgm:cxn modelId="{DAE5623D-9BFA-463E-9FCD-66BC14303522}" type="presOf" srcId="{2E2EC3F8-630F-4C5D-B1F1-5B483060ACAC}" destId="{5251E37A-179C-4D3D-8338-978E260A2A84}" srcOrd="0" destOrd="0" presId="urn:microsoft.com/office/officeart/2005/8/layout/venn1"/>
    <dgm:cxn modelId="{ABCEA045-D162-4AD2-9DF3-D68A24BC878A}" type="presOf" srcId="{2E2EC3F8-630F-4C5D-B1F1-5B483060ACAC}" destId="{FB02FFB8-6E1C-4947-A498-35AAD25B7A78}" srcOrd="1" destOrd="0" presId="urn:microsoft.com/office/officeart/2005/8/layout/venn1"/>
    <dgm:cxn modelId="{4670ACC6-E8CE-4BDB-AC8D-3B41C2F2F50D}" srcId="{C1FC5144-AC7E-40BF-9D47-7265CDAFF3EF}" destId="{B6D9B36E-059C-49BA-8520-AA09079E3615}" srcOrd="2" destOrd="0" parTransId="{C1D1316C-3C71-454E-93A5-C69042EEE2CD}" sibTransId="{4EF7590B-8C74-4E88-BFF5-0C1E25D3F1C9}"/>
    <dgm:cxn modelId="{B02BADD9-7BA0-42A7-869B-0CADF994BE73}" srcId="{C1FC5144-AC7E-40BF-9D47-7265CDAFF3EF}" destId="{7649FA74-70F6-4690-B785-D323C5115249}" srcOrd="1" destOrd="0" parTransId="{6CB4BDDB-BB70-4878-9E2E-4A257B618728}" sibTransId="{6B2A455E-D887-47C1-ABB9-7333F82241DC}"/>
    <dgm:cxn modelId="{1CA6DDD9-07D0-4924-A940-7894F10E130C}" type="presOf" srcId="{7649FA74-70F6-4690-B785-D323C5115249}" destId="{0DCD0157-EA36-4D73-9967-28D344BEBEF5}" srcOrd="0" destOrd="0" presId="urn:microsoft.com/office/officeart/2005/8/layout/venn1"/>
    <dgm:cxn modelId="{83B22AF3-4A25-4064-A49D-CCEAD7121F8E}" type="presOf" srcId="{C1FC5144-AC7E-40BF-9D47-7265CDAFF3EF}" destId="{37290356-BAF5-4C62-ACD0-86182EFB5BD2}" srcOrd="0" destOrd="0" presId="urn:microsoft.com/office/officeart/2005/8/layout/venn1"/>
    <dgm:cxn modelId="{402FB202-767A-46EC-8768-60F408D9A02D}" type="presParOf" srcId="{37290356-BAF5-4C62-ACD0-86182EFB5BD2}" destId="{5251E37A-179C-4D3D-8338-978E260A2A84}" srcOrd="0" destOrd="0" presId="urn:microsoft.com/office/officeart/2005/8/layout/venn1"/>
    <dgm:cxn modelId="{5E906100-2F33-40A8-819F-004622BDD794}" type="presParOf" srcId="{37290356-BAF5-4C62-ACD0-86182EFB5BD2}" destId="{FB02FFB8-6E1C-4947-A498-35AAD25B7A78}" srcOrd="1" destOrd="0" presId="urn:microsoft.com/office/officeart/2005/8/layout/venn1"/>
    <dgm:cxn modelId="{5A8FEBA4-85EF-4E3A-AAD5-25F5D2411EFD}" type="presParOf" srcId="{37290356-BAF5-4C62-ACD0-86182EFB5BD2}" destId="{0DCD0157-EA36-4D73-9967-28D344BEBEF5}" srcOrd="2" destOrd="0" presId="urn:microsoft.com/office/officeart/2005/8/layout/venn1"/>
    <dgm:cxn modelId="{BB1C711B-DAE3-4CAA-AD11-2BA721227EDF}" type="presParOf" srcId="{37290356-BAF5-4C62-ACD0-86182EFB5BD2}" destId="{24E6FCFA-E3B7-493A-9C26-0ACC20690422}" srcOrd="3" destOrd="0" presId="urn:microsoft.com/office/officeart/2005/8/layout/venn1"/>
    <dgm:cxn modelId="{D7793A9B-7565-4FEC-8432-8D56CC148873}" type="presParOf" srcId="{37290356-BAF5-4C62-ACD0-86182EFB5BD2}" destId="{6F2CBA8A-1F10-49B8-B57F-C67204ED36B2}" srcOrd="4" destOrd="0" presId="urn:microsoft.com/office/officeart/2005/8/layout/venn1"/>
    <dgm:cxn modelId="{D0505A30-A8B2-4650-B3BB-A3EB0E2CC8A2}" type="presParOf" srcId="{37290356-BAF5-4C62-ACD0-86182EFB5BD2}" destId="{B5B94B49-7B3E-40C5-844E-014F40C43DF2}" srcOrd="5" destOrd="0" presId="urn:microsoft.com/office/officeart/2005/8/layout/venn1"/>
  </dgm:cxnLst>
  <dgm:bg>
    <a:solidFill>
      <a:schemeClr val="tx1">
        <a:lumMod val="95000"/>
        <a:lumOff val="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BE4FF-D316-4B21-BE63-8F87A56351CD}">
      <dsp:nvSpPr>
        <dsp:cNvPr id="0" name=""/>
        <dsp:cNvSpPr/>
      </dsp:nvSpPr>
      <dsp:spPr>
        <a:xfrm>
          <a:off x="54768" y="0"/>
          <a:ext cx="10406062" cy="4162425"/>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D6AB90B-DA6F-4B7B-85D0-32C0845647F3}">
      <dsp:nvSpPr>
        <dsp:cNvPr id="0" name=""/>
        <dsp:cNvSpPr/>
      </dsp:nvSpPr>
      <dsp:spPr>
        <a:xfrm>
          <a:off x="1303496" y="728424"/>
          <a:ext cx="3434000" cy="2039588"/>
        </a:xfrm>
        <a:prstGeom prst="rect">
          <a:avLst/>
        </a:prstGeom>
        <a:noFill/>
        <a:ln w="2540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231140" rIns="0" bIns="24765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1303496" y="728424"/>
        <a:ext cx="3434000" cy="2039588"/>
      </dsp:txXfrm>
    </dsp:sp>
    <dsp:sp modelId="{8A6DF657-8EEA-45D7-BBE6-EB6FE7E655C0}">
      <dsp:nvSpPr>
        <dsp:cNvPr id="0" name=""/>
        <dsp:cNvSpPr/>
      </dsp:nvSpPr>
      <dsp:spPr>
        <a:xfrm>
          <a:off x="5257800" y="1394412"/>
          <a:ext cx="4058364" cy="2039588"/>
        </a:xfrm>
        <a:prstGeom prst="rect">
          <a:avLst/>
        </a:prstGeom>
        <a:noFill/>
        <a:ln w="2540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In today’s fast-paced retail, industrial, and corporate environments, traditional attendance and monitoring systems fall short of meeting efficiency demands. Poor lighting conditions and inconsistent facial postures hinder accurate recognition, leading to frequent errors. Lengthy queues for attendance logging disrupt productivity, while manual tracking systems are prone to mistakes and inefficiencies. Additionally, these systems lack robust security, leaving organizations vulnerable to unauthorized access and identity fraud</a:t>
          </a:r>
          <a:r>
            <a:rPr lang="en-US" sz="1400" kern="1200" dirty="0"/>
            <a:t>.</a:t>
          </a:r>
          <a:endParaRPr lang="en-IN" sz="1400" kern="1200" dirty="0"/>
        </a:p>
      </dsp:txBody>
      <dsp:txXfrm>
        <a:off x="5257800" y="1394412"/>
        <a:ext cx="4058364" cy="20395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C8FB9-3C08-43CD-858D-0865435FE914}">
      <dsp:nvSpPr>
        <dsp:cNvPr id="0" name=""/>
        <dsp:cNvSpPr/>
      </dsp:nvSpPr>
      <dsp:spPr>
        <a:xfrm>
          <a:off x="0" y="13643"/>
          <a:ext cx="11854386" cy="105235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Our </a:t>
          </a:r>
          <a:r>
            <a:rPr lang="en-US" sz="2800" b="1" kern="1200" dirty="0"/>
            <a:t>AI-powered face recognition system</a:t>
          </a:r>
          <a:r>
            <a:rPr lang="en-US" sz="2800" kern="1200" dirty="0"/>
            <a:t> addresses these challenges with cutting-edge technology and innovative features.</a:t>
          </a:r>
          <a:endParaRPr lang="en-IN" sz="2800" kern="1200" dirty="0"/>
        </a:p>
      </dsp:txBody>
      <dsp:txXfrm>
        <a:off x="0" y="13643"/>
        <a:ext cx="11854386" cy="1052359"/>
      </dsp:txXfrm>
    </dsp:sp>
    <dsp:sp modelId="{6183890F-2212-49A0-983D-C67854A04576}">
      <dsp:nvSpPr>
        <dsp:cNvPr id="0" name=""/>
        <dsp:cNvSpPr/>
      </dsp:nvSpPr>
      <dsp:spPr>
        <a:xfrm>
          <a:off x="0" y="1066002"/>
          <a:ext cx="11854386" cy="122975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1E37A-179C-4D3D-8338-978E260A2A84}">
      <dsp:nvSpPr>
        <dsp:cNvPr id="0" name=""/>
        <dsp:cNvSpPr/>
      </dsp:nvSpPr>
      <dsp:spPr>
        <a:xfrm>
          <a:off x="4038600" y="85724"/>
          <a:ext cx="4114800" cy="4114800"/>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Times New Roman" panose="02020603050405020304" pitchFamily="18" charset="0"/>
              <a:cs typeface="Times New Roman" panose="02020603050405020304" pitchFamily="18" charset="0"/>
            </a:rPr>
            <a:t>Our revenue model includes a one-time purchase of the face recognition system, with tiered pricing based on features like access control, authentication, and system integration. This allows businesses and individuals to choose the solution that best fits their needs, from basic face recognition to advanced, enterprise-level functionality.</a:t>
          </a:r>
          <a:endParaRPr lang="en-IN" sz="1200" kern="1200" dirty="0">
            <a:latin typeface="Times New Roman" panose="02020603050405020304" pitchFamily="18" charset="0"/>
            <a:cs typeface="Times New Roman" panose="02020603050405020304" pitchFamily="18" charset="0"/>
          </a:endParaRPr>
        </a:p>
      </dsp:txBody>
      <dsp:txXfrm>
        <a:off x="4587240" y="805815"/>
        <a:ext cx="3017520" cy="1851660"/>
      </dsp:txXfrm>
    </dsp:sp>
    <dsp:sp modelId="{0DCD0157-EA36-4D73-9967-28D344BEBEF5}">
      <dsp:nvSpPr>
        <dsp:cNvPr id="0" name=""/>
        <dsp:cNvSpPr/>
      </dsp:nvSpPr>
      <dsp:spPr>
        <a:xfrm>
          <a:off x="5523357" y="2657475"/>
          <a:ext cx="4114800" cy="4114800"/>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Times New Roman" panose="02020603050405020304" pitchFamily="18" charset="0"/>
              <a:cs typeface="Times New Roman" panose="02020603050405020304" pitchFamily="18" charset="0"/>
            </a:rPr>
            <a:t>                                                          Our B2B strategy focuses on licensing our face recognition technology to security integrators and device manufacturers. We also seek collaborations with governments and corporations for large-scale deployments in high-security areas. These partnerships expand our reach and position us as a trusted provider of secure, scalable surveillance solutions.</a:t>
          </a:r>
          <a:endParaRPr lang="en-IN" sz="1400" kern="1200" dirty="0"/>
        </a:p>
      </dsp:txBody>
      <dsp:txXfrm>
        <a:off x="6781800" y="3720465"/>
        <a:ext cx="2468880" cy="2263140"/>
      </dsp:txXfrm>
    </dsp:sp>
    <dsp:sp modelId="{6F2CBA8A-1F10-49B8-B57F-C67204ED36B2}">
      <dsp:nvSpPr>
        <dsp:cNvPr id="0" name=""/>
        <dsp:cNvSpPr/>
      </dsp:nvSpPr>
      <dsp:spPr>
        <a:xfrm>
          <a:off x="2553843" y="2657475"/>
          <a:ext cx="4114800" cy="4114800"/>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Times New Roman" panose="02020603050405020304" pitchFamily="18" charset="0"/>
              <a:cs typeface="Times New Roman" panose="02020603050405020304" pitchFamily="18" charset="0"/>
            </a:rPr>
            <a:t>We offer a subscription model for regular AI updates, advanced features, and analytics reports. Customers can also subscribe to cloud storage for secure data and log storage. This ensures businesses stay updated with the latest features while maintaining data security.</a:t>
          </a:r>
          <a:endParaRPr lang="en-IN" sz="1400" kern="1200" dirty="0"/>
        </a:p>
      </dsp:txBody>
      <dsp:txXfrm>
        <a:off x="2941320" y="3720465"/>
        <a:ext cx="2468880" cy="2263140"/>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680D-C4DF-AFA7-76BE-77353DEC04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6AFDB4-6DFB-57D5-73CA-84BF68C5F0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0D6BDE-534E-D054-7ABD-BF58A2E74B35}"/>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5" name="Footer Placeholder 4">
            <a:extLst>
              <a:ext uri="{FF2B5EF4-FFF2-40B4-BE49-F238E27FC236}">
                <a16:creationId xmlns:a16="http://schemas.microsoft.com/office/drawing/2014/main" id="{57A7BB27-3CE4-D56D-8995-474EA4DD93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9DCB09-F9EB-B7AA-21D2-45747AA2107B}"/>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2581893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C0C8-1C22-AA1C-8730-6ED00B6D34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7C0899-5D4C-0AF3-7B66-C9B22E24F2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586F94-DAEB-5165-25A3-105574941339}"/>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5" name="Footer Placeholder 4">
            <a:extLst>
              <a:ext uri="{FF2B5EF4-FFF2-40B4-BE49-F238E27FC236}">
                <a16:creationId xmlns:a16="http://schemas.microsoft.com/office/drawing/2014/main" id="{1BEC6833-AB05-519C-C145-79EB793F90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62136E-F4B6-7066-E6DE-4E546A5CC182}"/>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439450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EA89E3-20A6-F895-B9B8-B6DBAF80AB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B66743-DACF-C3C3-F588-F926581404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1BA87E-E19D-B135-5DCE-CE90834A129B}"/>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5" name="Footer Placeholder 4">
            <a:extLst>
              <a:ext uri="{FF2B5EF4-FFF2-40B4-BE49-F238E27FC236}">
                <a16:creationId xmlns:a16="http://schemas.microsoft.com/office/drawing/2014/main" id="{E5F54373-458C-D5D4-F154-05180F56D4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AB6AF1-73B7-CFE7-B75B-5D06E1BB88CA}"/>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323966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5A15-4592-701D-DE92-D96F169591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F6958B-4F65-0178-E275-54B64231FA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CB1404-905B-5EE6-D64D-46C862A7C783}"/>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5" name="Footer Placeholder 4">
            <a:extLst>
              <a:ext uri="{FF2B5EF4-FFF2-40B4-BE49-F238E27FC236}">
                <a16:creationId xmlns:a16="http://schemas.microsoft.com/office/drawing/2014/main" id="{CF96A25C-8B15-CFF2-F6FD-E39CE93586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ED36C6-8202-6BC1-8DA4-35CEC6C4AD75}"/>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3855095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B889-50E6-5259-AE50-1EBA62C9D1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1FCBFF-59F0-D73B-CFF1-10CC15B96A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727865-D4AD-6BF4-0972-3F285E3EB661}"/>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5" name="Footer Placeholder 4">
            <a:extLst>
              <a:ext uri="{FF2B5EF4-FFF2-40B4-BE49-F238E27FC236}">
                <a16:creationId xmlns:a16="http://schemas.microsoft.com/office/drawing/2014/main" id="{FE30B4C4-5588-320B-BCDA-5689E2358E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D1B33F-A925-A34B-5A14-C32CCEA281DB}"/>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1744639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73B9-3802-C4A2-D6D0-AE26CED7A2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7070CB-ADB3-4C65-9703-C7EB9E7F5F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0FD3C5-9B5E-DE18-D5C9-3343AE0E9B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0A1434-6F31-645B-136F-C358015EA3ED}"/>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6" name="Footer Placeholder 5">
            <a:extLst>
              <a:ext uri="{FF2B5EF4-FFF2-40B4-BE49-F238E27FC236}">
                <a16:creationId xmlns:a16="http://schemas.microsoft.com/office/drawing/2014/main" id="{8DEA6BAD-86CD-E8FE-E351-DFEB49FB22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A33B3C-F4E2-37EF-A1AE-CA591568DF69}"/>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40398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9476-A381-17E8-A5CB-50258EACF9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5A1BC4-6340-EFAB-FCD7-E3DEA7E07E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C3DBB6-661F-54DD-F412-2348D785EE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E9E6535-0484-DD50-FC62-FA337854B0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474ACC-17D9-4766-0C0D-0453C0A36C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E3BAF3A-6B2C-9DB6-FE38-B2430ED4D205}"/>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8" name="Footer Placeholder 7">
            <a:extLst>
              <a:ext uri="{FF2B5EF4-FFF2-40B4-BE49-F238E27FC236}">
                <a16:creationId xmlns:a16="http://schemas.microsoft.com/office/drawing/2014/main" id="{3A6D64F9-D60D-9E74-1A59-835C14E90A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FB15FA-FC1D-113B-A6F6-18FEE2CD8D2C}"/>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962228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ACA8-79A5-7C08-AD83-8C04ED3C6C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40490E-90CA-A004-D754-CE9007F74F90}"/>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4" name="Footer Placeholder 3">
            <a:extLst>
              <a:ext uri="{FF2B5EF4-FFF2-40B4-BE49-F238E27FC236}">
                <a16:creationId xmlns:a16="http://schemas.microsoft.com/office/drawing/2014/main" id="{36DE9672-BFA8-D612-8239-E059303066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965B2D2-6FF5-569E-9F4B-E1590AE3A5C5}"/>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17721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8BBB06-A045-9EE9-74C3-F67A4D7CB0DF}"/>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3" name="Footer Placeholder 2">
            <a:extLst>
              <a:ext uri="{FF2B5EF4-FFF2-40B4-BE49-F238E27FC236}">
                <a16:creationId xmlns:a16="http://schemas.microsoft.com/office/drawing/2014/main" id="{1473CEB4-CCE2-379A-26FC-7DB11F09E02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7C0F55-F0FE-F1A6-CBF4-B4DCB0584426}"/>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2703885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1754-10DF-57F1-74D8-FF2AE5EE8D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989CB3-B6C6-AD56-98B7-CB07FD8C42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532525-03F3-FFA2-152E-2239D5C4A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13838-F272-E783-86EC-48ED1633C246}"/>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6" name="Footer Placeholder 5">
            <a:extLst>
              <a:ext uri="{FF2B5EF4-FFF2-40B4-BE49-F238E27FC236}">
                <a16:creationId xmlns:a16="http://schemas.microsoft.com/office/drawing/2014/main" id="{D465A552-06D0-D7B6-D804-FC64A648D4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7C8B27-4AF5-9F6A-1A00-EA8FA4CCBD51}"/>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307802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951EC-DC70-D41E-C3FF-9200CB7A2A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E66592-2461-1906-B200-AFE0A9DD18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60563C-6204-3114-E4DF-5B69A2516E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0A005-C73B-F73C-CE89-BACCA33AFBDE}"/>
              </a:ext>
            </a:extLst>
          </p:cNvPr>
          <p:cNvSpPr>
            <a:spLocks noGrp="1"/>
          </p:cNvSpPr>
          <p:nvPr>
            <p:ph type="dt" sz="half" idx="10"/>
          </p:nvPr>
        </p:nvSpPr>
        <p:spPr/>
        <p:txBody>
          <a:bodyPr/>
          <a:lstStyle/>
          <a:p>
            <a:fld id="{EC627255-9837-44F8-87B0-EEA50F52A8CB}" type="datetimeFigureOut">
              <a:rPr lang="en-IN" smtClean="0"/>
              <a:t>27-01-2025</a:t>
            </a:fld>
            <a:endParaRPr lang="en-IN"/>
          </a:p>
        </p:txBody>
      </p:sp>
      <p:sp>
        <p:nvSpPr>
          <p:cNvPr id="6" name="Footer Placeholder 5">
            <a:extLst>
              <a:ext uri="{FF2B5EF4-FFF2-40B4-BE49-F238E27FC236}">
                <a16:creationId xmlns:a16="http://schemas.microsoft.com/office/drawing/2014/main" id="{D17E0382-3F96-E6E6-8834-DEFFB254C2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815C60-D87C-2E11-0901-0C1C8E7C7D21}"/>
              </a:ext>
            </a:extLst>
          </p:cNvPr>
          <p:cNvSpPr>
            <a:spLocks noGrp="1"/>
          </p:cNvSpPr>
          <p:nvPr>
            <p:ph type="sldNum" sz="quarter" idx="12"/>
          </p:nvPr>
        </p:nvSpPr>
        <p:spPr/>
        <p:txBody>
          <a:bodyPr/>
          <a:lstStyle/>
          <a:p>
            <a:fld id="{53E403D0-345A-4AA2-8649-5EAAE28181D2}" type="slidenum">
              <a:rPr lang="en-IN" smtClean="0"/>
              <a:t>‹#›</a:t>
            </a:fld>
            <a:endParaRPr lang="en-IN"/>
          </a:p>
        </p:txBody>
      </p:sp>
    </p:spTree>
    <p:extLst>
      <p:ext uri="{BB962C8B-B14F-4D97-AF65-F5344CB8AC3E}">
        <p14:creationId xmlns:p14="http://schemas.microsoft.com/office/powerpoint/2010/main" val="2945583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0490DF-0B4F-C7C0-275C-FB6F84A32C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82AD0A-5E14-ABB1-5720-99B4135B4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C727F1-16BA-E6FC-0F73-8CB73CDE8F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627255-9837-44F8-87B0-EEA50F52A8CB}" type="datetimeFigureOut">
              <a:rPr lang="en-IN" smtClean="0"/>
              <a:t>27-01-2025</a:t>
            </a:fld>
            <a:endParaRPr lang="en-IN"/>
          </a:p>
        </p:txBody>
      </p:sp>
      <p:sp>
        <p:nvSpPr>
          <p:cNvPr id="5" name="Footer Placeholder 4">
            <a:extLst>
              <a:ext uri="{FF2B5EF4-FFF2-40B4-BE49-F238E27FC236}">
                <a16:creationId xmlns:a16="http://schemas.microsoft.com/office/drawing/2014/main" id="{3886001F-946A-9637-2FD2-B4E01C8D49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0C2AEBA-8618-863F-C63B-87AEC2B846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E403D0-345A-4AA2-8649-5EAAE28181D2}" type="slidenum">
              <a:rPr lang="en-IN" smtClean="0"/>
              <a:t>‹#›</a:t>
            </a:fld>
            <a:endParaRPr lang="en-IN"/>
          </a:p>
        </p:txBody>
      </p:sp>
    </p:spTree>
    <p:extLst>
      <p:ext uri="{BB962C8B-B14F-4D97-AF65-F5344CB8AC3E}">
        <p14:creationId xmlns:p14="http://schemas.microsoft.com/office/powerpoint/2010/main" val="487572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hyperlink" Target="https://www.flickr.com/photos/mikemacmarketing/30188201497/" TargetMode="External"/><Relationship Id="rId13" Type="http://schemas.openxmlformats.org/officeDocument/2006/relationships/hyperlink" Target="https://technofaq.org/posts/2021/08/how-to-monitor-employee-activity/" TargetMode="External"/><Relationship Id="rId3" Type="http://schemas.openxmlformats.org/officeDocument/2006/relationships/diagramLayout" Target="../diagrams/layout2.xml"/><Relationship Id="rId7" Type="http://schemas.openxmlformats.org/officeDocument/2006/relationships/image" Target="../media/image5.jpg"/><Relationship Id="rId12" Type="http://schemas.openxmlformats.org/officeDocument/2006/relationships/image" Target="../media/image8.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7.png"/><Relationship Id="rId5" Type="http://schemas.openxmlformats.org/officeDocument/2006/relationships/diagramColors" Target="../diagrams/colors2.xml"/><Relationship Id="rId15" Type="http://schemas.openxmlformats.org/officeDocument/2006/relationships/hyperlink" Target="https://teachonline.ca/webinar/how-keep-zoom-classes-secure-and-private-0" TargetMode="External"/><Relationship Id="rId10" Type="http://schemas.openxmlformats.org/officeDocument/2006/relationships/hyperlink" Target="https://edri.org/facial-recognition-and-fundamental-rights-101/" TargetMode="External"/><Relationship Id="rId4" Type="http://schemas.openxmlformats.org/officeDocument/2006/relationships/diagramQuickStyle" Target="../diagrams/quickStyle2.xml"/><Relationship Id="rId9" Type="http://schemas.openxmlformats.org/officeDocument/2006/relationships/image" Target="../media/image6.png"/><Relationship Id="rId14"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3.xml"/><Relationship Id="rId7" Type="http://schemas.openxmlformats.org/officeDocument/2006/relationships/image" Target="../media/image2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2A4E50C-E6C6-F487-9CA6-8214EE356FB6}"/>
              </a:ext>
            </a:extLst>
          </p:cNvPr>
          <p:cNvSpPr>
            <a:spLocks noGrp="1"/>
          </p:cNvSpPr>
          <p:nvPr>
            <p:ph type="title"/>
          </p:nvPr>
        </p:nvSpPr>
        <p:spPr>
          <a:xfrm>
            <a:off x="629639" y="4038037"/>
            <a:ext cx="10629899" cy="2087424"/>
          </a:xfrm>
          <a:noFill/>
        </p:spPr>
        <p:txBody>
          <a:bodyPr vert="horz" lIns="91440" tIns="45720" rIns="91440" bIns="45720" rtlCol="0" anchor="t">
            <a:normAutofit/>
          </a:bodyPr>
          <a:lstStyle/>
          <a:p>
            <a:pPr algn="ctr"/>
            <a:r>
              <a:rPr lang="en-US" sz="4800" kern="1200" dirty="0">
                <a:solidFill>
                  <a:schemeClr val="bg1"/>
                </a:solidFill>
                <a:latin typeface="+mj-lt"/>
                <a:ea typeface="+mj-ea"/>
                <a:cs typeface="+mj-cs"/>
              </a:rPr>
              <a:t> </a:t>
            </a:r>
            <a:r>
              <a:rPr lang="en-US" sz="4800" kern="1200" dirty="0">
                <a:solidFill>
                  <a:schemeClr val="bg1"/>
                </a:solidFill>
                <a:latin typeface="Copperplate Gothic Bold" panose="020E0705020206020404" pitchFamily="34" charset="0"/>
              </a:rPr>
              <a:t>F</a:t>
            </a:r>
            <a:r>
              <a:rPr lang="en-US" sz="4800" kern="1200" dirty="0">
                <a:solidFill>
                  <a:schemeClr val="tx2">
                    <a:lumMod val="50000"/>
                    <a:lumOff val="50000"/>
                  </a:schemeClr>
                </a:solidFill>
                <a:latin typeface="Copperplate Gothic Bold" panose="020E0705020206020404" pitchFamily="34" charset="0"/>
              </a:rPr>
              <a:t>ace</a:t>
            </a:r>
            <a:r>
              <a:rPr lang="en-US" sz="4800" kern="1200" dirty="0">
                <a:solidFill>
                  <a:schemeClr val="bg1"/>
                </a:solidFill>
                <a:latin typeface="Copperplate Gothic Bold" panose="020E0705020206020404" pitchFamily="34" charset="0"/>
              </a:rPr>
              <a:t> R</a:t>
            </a:r>
            <a:r>
              <a:rPr lang="en-US" sz="4800" kern="1200" dirty="0">
                <a:solidFill>
                  <a:schemeClr val="tx2">
                    <a:lumMod val="50000"/>
                    <a:lumOff val="50000"/>
                  </a:schemeClr>
                </a:solidFill>
                <a:latin typeface="Copperplate Gothic Bold" panose="020E0705020206020404" pitchFamily="34" charset="0"/>
              </a:rPr>
              <a:t>ecognition</a:t>
            </a:r>
            <a:r>
              <a:rPr lang="en-US" sz="4800" kern="1200" dirty="0">
                <a:solidFill>
                  <a:schemeClr val="bg1"/>
                </a:solidFill>
                <a:latin typeface="Copperplate Gothic Bold" panose="020E0705020206020404" pitchFamily="34" charset="0"/>
              </a:rPr>
              <a:t> S</a:t>
            </a:r>
            <a:r>
              <a:rPr lang="en-US" sz="4800" kern="1200" dirty="0">
                <a:solidFill>
                  <a:schemeClr val="tx2">
                    <a:lumMod val="50000"/>
                    <a:lumOff val="50000"/>
                  </a:schemeClr>
                </a:solidFill>
                <a:latin typeface="Copperplate Gothic Bold" panose="020E0705020206020404" pitchFamily="34" charset="0"/>
              </a:rPr>
              <a:t>ystem</a:t>
            </a:r>
            <a:br>
              <a:rPr lang="en-US" sz="4800" kern="1200" dirty="0">
                <a:solidFill>
                  <a:schemeClr val="tx2">
                    <a:lumMod val="50000"/>
                    <a:lumOff val="50000"/>
                  </a:schemeClr>
                </a:solidFill>
                <a:latin typeface="+mj-lt"/>
                <a:ea typeface="+mj-ea"/>
                <a:cs typeface="+mj-cs"/>
              </a:rPr>
            </a:br>
            <a:r>
              <a:rPr lang="en-US" sz="2800" dirty="0">
                <a:solidFill>
                  <a:schemeClr val="bg1"/>
                </a:solidFill>
                <a:latin typeface="Arial Black" panose="020B0A04020102020204" pitchFamily="34" charset="0"/>
              </a:rPr>
              <a:t>Your Face is the Key</a:t>
            </a:r>
            <a:endParaRPr lang="en-US" sz="2800" kern="1200" dirty="0">
              <a:solidFill>
                <a:schemeClr val="bg1"/>
              </a:solidFill>
              <a:latin typeface="Arial Black" panose="020B0A04020102020204" pitchFamily="34" charset="0"/>
            </a:endParaRPr>
          </a:p>
        </p:txBody>
      </p:sp>
      <p:pic>
        <p:nvPicPr>
          <p:cNvPr id="3" name="Google Shape;56;p13">
            <a:extLst>
              <a:ext uri="{FF2B5EF4-FFF2-40B4-BE49-F238E27FC236}">
                <a16:creationId xmlns:a16="http://schemas.microsoft.com/office/drawing/2014/main" id="{3867EBC0-49E2-D216-1982-3CB52E2BBEF4}"/>
              </a:ext>
            </a:extLst>
          </p:cNvPr>
          <p:cNvPicPr preferRelativeResize="0"/>
          <p:nvPr/>
        </p:nvPicPr>
        <p:blipFill>
          <a:blip r:embed="rId2"/>
          <a:stretch>
            <a:fillRect/>
          </a:stretch>
        </p:blipFill>
        <p:spPr>
          <a:xfrm>
            <a:off x="1609725" y="617779"/>
            <a:ext cx="8751479" cy="3265248"/>
          </a:xfrm>
          <a:prstGeom prst="rect">
            <a:avLst/>
          </a:prstGeom>
          <a:noFill/>
        </p:spPr>
      </p:pic>
      <p:grpSp>
        <p:nvGrpSpPr>
          <p:cNvPr id="42" name="Group 41">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3" name="Straight Connector 42">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4161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0D1E-E078-7EDA-AA46-EE41411B4B22}"/>
              </a:ext>
            </a:extLst>
          </p:cNvPr>
          <p:cNvSpPr>
            <a:spLocks noGrp="1"/>
          </p:cNvSpPr>
          <p:nvPr>
            <p:ph type="title"/>
          </p:nvPr>
        </p:nvSpPr>
        <p:spPr/>
        <p:txBody>
          <a:bodyPr/>
          <a:lstStyle/>
          <a:p>
            <a:endParaRPr lang="en-IN"/>
          </a:p>
        </p:txBody>
      </p:sp>
      <p:pic>
        <p:nvPicPr>
          <p:cNvPr id="6" name="Content Placeholder 5" descr="A screenshot of a computer&#10;&#10;Description automatically generated">
            <a:extLst>
              <a:ext uri="{FF2B5EF4-FFF2-40B4-BE49-F238E27FC236}">
                <a16:creationId xmlns:a16="http://schemas.microsoft.com/office/drawing/2014/main" id="{0090DBC3-E2B4-E5F7-E06C-871F8376D9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3742" y="1825625"/>
            <a:ext cx="7764515" cy="4351338"/>
          </a:xfrm>
        </p:spPr>
      </p:pic>
      <p:sp>
        <p:nvSpPr>
          <p:cNvPr id="4" name="Rectangle 3">
            <a:extLst>
              <a:ext uri="{FF2B5EF4-FFF2-40B4-BE49-F238E27FC236}">
                <a16:creationId xmlns:a16="http://schemas.microsoft.com/office/drawing/2014/main" id="{286A13ED-72E8-A58C-30BB-667AC580C696}"/>
              </a:ext>
            </a:extLst>
          </p:cNvPr>
          <p:cNvSpPr/>
          <p:nvPr/>
        </p:nvSpPr>
        <p:spPr>
          <a:xfrm>
            <a:off x="0" y="0"/>
            <a:ext cx="12192000" cy="6943725"/>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9C67E19-40C0-0C20-1717-DF284F5C3FC2}"/>
              </a:ext>
            </a:extLst>
          </p:cNvPr>
          <p:cNvPicPr>
            <a:picLocks noChangeAspect="1"/>
          </p:cNvPicPr>
          <p:nvPr/>
        </p:nvPicPr>
        <p:blipFill>
          <a:blip r:embed="rId3"/>
          <a:stretch>
            <a:fillRect/>
          </a:stretch>
        </p:blipFill>
        <p:spPr>
          <a:xfrm>
            <a:off x="0" y="0"/>
            <a:ext cx="12192000" cy="6943725"/>
          </a:xfrm>
          <a:prstGeom prst="rect">
            <a:avLst/>
          </a:prstGeom>
        </p:spPr>
      </p:pic>
    </p:spTree>
    <p:extLst>
      <p:ext uri="{BB962C8B-B14F-4D97-AF65-F5344CB8AC3E}">
        <p14:creationId xmlns:p14="http://schemas.microsoft.com/office/powerpoint/2010/main" val="201638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A865-D183-6129-8D51-4C049E0565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97202C-2C10-77F5-CE36-54836B10009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2C2595B-054A-1D37-F230-A0F639EB8F39}"/>
              </a:ext>
            </a:extLst>
          </p:cNvPr>
          <p:cNvPicPr>
            <a:picLocks noChangeAspect="1"/>
          </p:cNvPicPr>
          <p:nvPr/>
        </p:nvPicPr>
        <p:blipFill>
          <a:blip r:embed="rId2"/>
          <a:stretch>
            <a:fillRect/>
          </a:stretch>
        </p:blipFill>
        <p:spPr>
          <a:xfrm>
            <a:off x="0" y="1"/>
            <a:ext cx="12195048" cy="6858000"/>
          </a:xfrm>
          <a:prstGeom prst="rect">
            <a:avLst/>
          </a:prstGeom>
        </p:spPr>
      </p:pic>
    </p:spTree>
    <p:extLst>
      <p:ext uri="{BB962C8B-B14F-4D97-AF65-F5344CB8AC3E}">
        <p14:creationId xmlns:p14="http://schemas.microsoft.com/office/powerpoint/2010/main" val="1473015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54B0-678F-4D7C-9933-E2E591AB7C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8B899E-BB93-E47C-16B4-483AF48B777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24CF438-E8EB-C563-4C17-FBC2820512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6384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6D5E-6643-A013-BAF7-9F096E8F02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EBDBC3-AC8A-B108-1BDB-493E672D139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D61F41D-18D0-130C-8B52-7F5CE54E1F2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094923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AAE5-BD55-58B6-A0FD-3B0811FA75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DADA7C-E9BE-4B9C-0402-3C8429679B3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8AE3357-EEFF-972A-E2EB-43DCCEFCA5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1869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647F-3D2B-F971-317E-C861443BA1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062AD1-608D-4E3B-AB48-E8A3A623D59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EEF4971-A20D-4FC4-E4DC-C4FB0B7ACD8C}"/>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150308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7A79-A2D6-BF13-D288-C1BEF3CA1D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D0EA67-F126-5CA4-A933-7AF7AD17576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A8D976F-D7C2-521B-3FD2-3F417F5479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968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7F9E57-080B-DD7F-2E92-63B87FDD5318}"/>
              </a:ext>
            </a:extLst>
          </p:cNvPr>
          <p:cNvSpPr/>
          <p:nvPr/>
        </p:nvSpPr>
        <p:spPr>
          <a:xfrm>
            <a:off x="0" y="0"/>
            <a:ext cx="12192000" cy="685800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hand holding a wrench&#10;&#10;Description automatically generated">
            <a:extLst>
              <a:ext uri="{FF2B5EF4-FFF2-40B4-BE49-F238E27FC236}">
                <a16:creationId xmlns:a16="http://schemas.microsoft.com/office/drawing/2014/main" id="{D5D4BDBE-B113-29DE-3A9D-4C93578C1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62525" cy="6857999"/>
          </a:xfrm>
          <a:prstGeom prst="rect">
            <a:avLst/>
          </a:prstGeom>
        </p:spPr>
      </p:pic>
      <p:sp>
        <p:nvSpPr>
          <p:cNvPr id="2" name="Title 1">
            <a:extLst>
              <a:ext uri="{FF2B5EF4-FFF2-40B4-BE49-F238E27FC236}">
                <a16:creationId xmlns:a16="http://schemas.microsoft.com/office/drawing/2014/main" id="{979039C5-EAD8-4114-C596-DB1EF57219C3}"/>
              </a:ext>
            </a:extLst>
          </p:cNvPr>
          <p:cNvSpPr>
            <a:spLocks noGrp="1"/>
          </p:cNvSpPr>
          <p:nvPr>
            <p:ph type="title"/>
          </p:nvPr>
        </p:nvSpPr>
        <p:spPr/>
        <p:txBody>
          <a:bodyPr>
            <a:normAutofit/>
          </a:bodyPr>
          <a:lstStyle/>
          <a:p>
            <a:pPr algn="ctr"/>
            <a:r>
              <a:rPr lang="en-IN" sz="4800" dirty="0" err="1">
                <a:solidFill>
                  <a:schemeClr val="accent4">
                    <a:lumMod val="75000"/>
                  </a:schemeClr>
                </a:solidFill>
                <a:latin typeface="Times New Roman" panose="02020603050405020304" pitchFamily="18" charset="0"/>
                <a:cs typeface="Times New Roman" panose="02020603050405020304" pitchFamily="18" charset="0"/>
              </a:rPr>
              <a:t>Neub</a:t>
            </a:r>
            <a:r>
              <a:rPr lang="en-IN" sz="4800" dirty="0" err="1">
                <a:solidFill>
                  <a:schemeClr val="bg1"/>
                </a:solidFill>
                <a:latin typeface="Times New Roman" panose="02020603050405020304" pitchFamily="18" charset="0"/>
                <a:cs typeface="Times New Roman" panose="02020603050405020304" pitchFamily="18" charset="0"/>
              </a:rPr>
              <a:t>AI</a:t>
            </a:r>
            <a:r>
              <a:rPr lang="en-IN" sz="4800" dirty="0" err="1">
                <a:solidFill>
                  <a:schemeClr val="accent4">
                    <a:lumMod val="75000"/>
                  </a:schemeClr>
                </a:solidFill>
                <a:latin typeface="Times New Roman" panose="02020603050405020304" pitchFamily="18" charset="0"/>
                <a:cs typeface="Times New Roman" panose="02020603050405020304" pitchFamily="18" charset="0"/>
              </a:rPr>
              <a:t>tics</a:t>
            </a:r>
            <a:r>
              <a:rPr lang="en-IN" sz="4800"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IN" sz="4800" dirty="0">
                <a:solidFill>
                  <a:schemeClr val="accent4">
                    <a:lumMod val="75000"/>
                  </a:schemeClr>
                </a:solidFill>
                <a:latin typeface="Times New Roman" panose="02020603050405020304" pitchFamily="18" charset="0"/>
                <a:cs typeface="Times New Roman" panose="02020603050405020304" pitchFamily="18" charset="0"/>
              </a:rPr>
              <a:t>Mission</a:t>
            </a:r>
          </a:p>
        </p:txBody>
      </p:sp>
      <p:sp>
        <p:nvSpPr>
          <p:cNvPr id="3" name="Content Placeholder 2">
            <a:extLst>
              <a:ext uri="{FF2B5EF4-FFF2-40B4-BE49-F238E27FC236}">
                <a16:creationId xmlns:a16="http://schemas.microsoft.com/office/drawing/2014/main" id="{68E1A5DD-C1F7-190B-B208-7E8DB9DA06BC}"/>
              </a:ext>
            </a:extLst>
          </p:cNvPr>
          <p:cNvSpPr>
            <a:spLocks noGrp="1"/>
          </p:cNvSpPr>
          <p:nvPr>
            <p:ph idx="1"/>
          </p:nvPr>
        </p:nvSpPr>
        <p:spPr>
          <a:xfrm>
            <a:off x="5391150" y="2055813"/>
            <a:ext cx="5838825" cy="3375025"/>
          </a:xfrm>
        </p:spPr>
        <p:txBody>
          <a:bodyPr>
            <a:normAutofit/>
          </a:bodyPr>
          <a:lstStyle/>
          <a:p>
            <a:pPr marL="0" indent="0">
              <a:buNone/>
            </a:pPr>
            <a:r>
              <a:rPr lang="en-US" sz="1800" dirty="0">
                <a:solidFill>
                  <a:schemeClr val="accent4">
                    <a:lumMod val="75000"/>
                  </a:schemeClr>
                </a:solidFill>
                <a:latin typeface="Times New Roman" panose="02020603050405020304" pitchFamily="18" charset="0"/>
                <a:cs typeface="Times New Roman" panose="02020603050405020304" pitchFamily="18" charset="0"/>
              </a:rPr>
              <a:t>Our mission is to empower both businesses and individuals by delivering innovative solutions that harness the potential of </a:t>
            </a:r>
            <a:r>
              <a:rPr lang="en-US" sz="1800" dirty="0">
                <a:solidFill>
                  <a:schemeClr val="bg1"/>
                </a:solidFill>
                <a:latin typeface="Times New Roman" panose="02020603050405020304" pitchFamily="18" charset="0"/>
                <a:cs typeface="Times New Roman" panose="02020603050405020304" pitchFamily="18" charset="0"/>
              </a:rPr>
              <a:t>AI and Generative AI</a:t>
            </a:r>
            <a:r>
              <a:rPr lang="en-US" sz="1800" dirty="0">
                <a:solidFill>
                  <a:schemeClr val="accent4">
                    <a:lumMod val="75000"/>
                  </a:schemeClr>
                </a:solidFill>
                <a:latin typeface="Times New Roman" panose="02020603050405020304" pitchFamily="18" charset="0"/>
                <a:cs typeface="Times New Roman" panose="02020603050405020304" pitchFamily="18" charset="0"/>
              </a:rPr>
              <a:t>.</a:t>
            </a:r>
            <a:r>
              <a:rPr lang="en-US" sz="1800"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1800" dirty="0">
                <a:solidFill>
                  <a:schemeClr val="accent4">
                    <a:lumMod val="75000"/>
                  </a:schemeClr>
                </a:solidFill>
                <a:latin typeface="Times New Roman" panose="02020603050405020304" pitchFamily="18" charset="0"/>
                <a:cs typeface="Times New Roman" panose="02020603050405020304" pitchFamily="18" charset="0"/>
              </a:rPr>
              <a:t>We strive to address complex challenges and transform them into opportunities, enabling growth and progress through intelligent technology. With a focus</a:t>
            </a:r>
            <a:r>
              <a:rPr lang="en-US" sz="1800"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on cutting-edge advancements</a:t>
            </a:r>
            <a:r>
              <a:rPr lang="en-US" sz="1800" dirty="0">
                <a:solidFill>
                  <a:schemeClr val="accent4">
                    <a:lumMod val="75000"/>
                  </a:schemeClr>
                </a:solidFill>
                <a:latin typeface="Times New Roman" panose="02020603050405020304" pitchFamily="18" charset="0"/>
                <a:cs typeface="Times New Roman" panose="02020603050405020304" pitchFamily="18" charset="0"/>
              </a:rPr>
              <a:t>,</a:t>
            </a:r>
            <a:r>
              <a:rPr lang="en-US" sz="1800"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1800" dirty="0">
                <a:solidFill>
                  <a:schemeClr val="accent4">
                    <a:lumMod val="75000"/>
                  </a:schemeClr>
                </a:solidFill>
                <a:latin typeface="Times New Roman" panose="02020603050405020304" pitchFamily="18" charset="0"/>
                <a:cs typeface="Times New Roman" panose="02020603050405020304" pitchFamily="18" charset="0"/>
              </a:rPr>
              <a:t>we aim to create solutions that are not only impactful but also adaptive to the evolving needs of our clients. By fostering a culture of research excellence and innovation, we are committed to driving meaningful change and </a:t>
            </a:r>
            <a:r>
              <a:rPr lang="en-US" sz="1800" dirty="0">
                <a:solidFill>
                  <a:schemeClr val="bg1"/>
                </a:solidFill>
                <a:latin typeface="Times New Roman" panose="02020603050405020304" pitchFamily="18" charset="0"/>
                <a:cs typeface="Times New Roman" panose="02020603050405020304" pitchFamily="18" charset="0"/>
              </a:rPr>
              <a:t>unlocking new possibilities for the future</a:t>
            </a:r>
            <a:endParaRPr lang="en-IN"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418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9D00D0-83C2-D1C2-DC16-EF3E21C3F8A1}"/>
              </a:ext>
            </a:extLst>
          </p:cNvPr>
          <p:cNvSpPr/>
          <p:nvPr/>
        </p:nvSpPr>
        <p:spPr>
          <a:xfrm>
            <a:off x="0" y="0"/>
            <a:ext cx="12192000" cy="685800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88C5F91-9A35-48D1-CCBC-79E821C36291}"/>
              </a:ext>
            </a:extLst>
          </p:cNvPr>
          <p:cNvSpPr>
            <a:spLocks noGrp="1"/>
          </p:cNvSpPr>
          <p:nvPr>
            <p:ph type="title"/>
          </p:nvPr>
        </p:nvSpPr>
        <p:spPr>
          <a:xfrm>
            <a:off x="838200" y="0"/>
            <a:ext cx="10515600" cy="882650"/>
          </a:xfrm>
        </p:spPr>
        <p:txBody>
          <a:bodyPr>
            <a:normAutofit/>
          </a:bodyPr>
          <a:lstStyle/>
          <a:p>
            <a:pPr algn="ctr"/>
            <a:r>
              <a:rPr lang="en-US" sz="4000" dirty="0" err="1">
                <a:solidFill>
                  <a:schemeClr val="accent4">
                    <a:lumMod val="75000"/>
                  </a:schemeClr>
                </a:solidFill>
                <a:latin typeface="Times New Roman" panose="02020603050405020304" pitchFamily="18" charset="0"/>
                <a:cs typeface="Times New Roman" panose="02020603050405020304" pitchFamily="18" charset="0"/>
              </a:rPr>
              <a:t>Neub</a:t>
            </a:r>
            <a:r>
              <a:rPr lang="en-US" sz="4000" dirty="0" err="1">
                <a:solidFill>
                  <a:schemeClr val="bg1"/>
                </a:solidFill>
                <a:latin typeface="Times New Roman" panose="02020603050405020304" pitchFamily="18" charset="0"/>
                <a:cs typeface="Times New Roman" panose="02020603050405020304" pitchFamily="18" charset="0"/>
              </a:rPr>
              <a:t>AI</a:t>
            </a:r>
            <a:r>
              <a:rPr lang="en-US" sz="4000" dirty="0" err="1">
                <a:solidFill>
                  <a:schemeClr val="accent4">
                    <a:lumMod val="75000"/>
                  </a:schemeClr>
                </a:solidFill>
                <a:latin typeface="Times New Roman" panose="02020603050405020304" pitchFamily="18" charset="0"/>
                <a:cs typeface="Times New Roman" panose="02020603050405020304" pitchFamily="18" charset="0"/>
              </a:rPr>
              <a:t>tics</a:t>
            </a:r>
            <a:r>
              <a:rPr lang="en-US" sz="4000"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4000" dirty="0">
                <a:solidFill>
                  <a:schemeClr val="accent4">
                    <a:lumMod val="75000"/>
                  </a:schemeClr>
                </a:solidFill>
                <a:latin typeface="Times New Roman" panose="02020603050405020304" pitchFamily="18" charset="0"/>
                <a:cs typeface="Times New Roman" panose="02020603050405020304" pitchFamily="18" charset="0"/>
              </a:rPr>
              <a:t>Journey of Innovation and Growth</a:t>
            </a:r>
            <a:endParaRPr lang="en-IN" sz="4000" dirty="0">
              <a:solidFill>
                <a:schemeClr val="accent4">
                  <a:lumMod val="75000"/>
                </a:schemeClr>
              </a:solidFill>
              <a:latin typeface="Times New Roman" panose="02020603050405020304" pitchFamily="18" charset="0"/>
              <a:cs typeface="Times New Roman" panose="02020603050405020304" pitchFamily="18" charset="0"/>
            </a:endParaRPr>
          </a:p>
        </p:txBody>
      </p:sp>
      <p:pic>
        <p:nvPicPr>
          <p:cNvPr id="5" name="Google Shape;73;p15">
            <a:extLst>
              <a:ext uri="{FF2B5EF4-FFF2-40B4-BE49-F238E27FC236}">
                <a16:creationId xmlns:a16="http://schemas.microsoft.com/office/drawing/2014/main" id="{74C463D0-3B3B-7496-3C75-0F328E296774}"/>
              </a:ext>
            </a:extLst>
          </p:cNvPr>
          <p:cNvPicPr preferRelativeResize="0">
            <a:picLocks noGrp="1"/>
          </p:cNvPicPr>
          <p:nvPr>
            <p:ph idx="1"/>
          </p:nvPr>
        </p:nvPicPr>
        <p:blipFill rotWithShape="1">
          <a:blip r:embed="rId2"/>
          <a:srcRect/>
          <a:stretch>
            <a:fillRect/>
          </a:stretch>
        </p:blipFill>
        <p:spPr>
          <a:xfrm>
            <a:off x="138112" y="1154112"/>
            <a:ext cx="11915775" cy="5432425"/>
          </a:xfrm>
          <a:prstGeom prst="rect">
            <a:avLst/>
          </a:prstGeom>
          <a:noFill/>
          <a:ln>
            <a:noFill/>
          </a:ln>
        </p:spPr>
      </p:pic>
      <p:pic>
        <p:nvPicPr>
          <p:cNvPr id="6" name="Picture 5" descr="A map with a location and a briefcase&#10;&#10;Description automatically generated with medium confidence">
            <a:extLst>
              <a:ext uri="{FF2B5EF4-FFF2-40B4-BE49-F238E27FC236}">
                <a16:creationId xmlns:a16="http://schemas.microsoft.com/office/drawing/2014/main" id="{21844AFF-621A-EAF0-056E-80C043D8F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03975"/>
            <a:ext cx="609599" cy="609604"/>
          </a:xfrm>
          <a:prstGeom prst="rect">
            <a:avLst/>
          </a:prstGeom>
        </p:spPr>
      </p:pic>
    </p:spTree>
    <p:extLst>
      <p:ext uri="{BB962C8B-B14F-4D97-AF65-F5344CB8AC3E}">
        <p14:creationId xmlns:p14="http://schemas.microsoft.com/office/powerpoint/2010/main" val="328767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3C0958-1DA2-C5AF-D689-970991521A02}"/>
              </a:ext>
            </a:extLst>
          </p:cNvPr>
          <p:cNvSpPr/>
          <p:nvPr/>
        </p:nvSpPr>
        <p:spPr>
          <a:xfrm>
            <a:off x="0" y="0"/>
            <a:ext cx="12192000" cy="685800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9DE8462-A71B-9CCF-958F-E04E40AF8119}"/>
              </a:ext>
            </a:extLst>
          </p:cNvPr>
          <p:cNvSpPr>
            <a:spLocks noGrp="1"/>
          </p:cNvSpPr>
          <p:nvPr>
            <p:ph type="title"/>
          </p:nvPr>
        </p:nvSpPr>
        <p:spPr>
          <a:xfrm>
            <a:off x="542925" y="327819"/>
            <a:ext cx="10515600" cy="1325563"/>
          </a:xfrm>
        </p:spPr>
        <p:txBody>
          <a:bodyPr/>
          <a:lstStyle/>
          <a:p>
            <a:pPr algn="ctr"/>
            <a:r>
              <a:rPr lang="en-IN" dirty="0">
                <a:solidFill>
                  <a:schemeClr val="bg1"/>
                </a:solidFill>
                <a:latin typeface="Times New Roman" panose="02020603050405020304" pitchFamily="18" charset="0"/>
                <a:cs typeface="Times New Roman" panose="02020603050405020304" pitchFamily="18" charset="0"/>
              </a:rPr>
              <a:t>P</a:t>
            </a:r>
            <a:r>
              <a:rPr lang="en-IN" dirty="0">
                <a:solidFill>
                  <a:schemeClr val="accent4">
                    <a:lumMod val="75000"/>
                  </a:schemeClr>
                </a:solidFill>
                <a:latin typeface="Times New Roman" panose="02020603050405020304" pitchFamily="18" charset="0"/>
                <a:cs typeface="Times New Roman" panose="02020603050405020304" pitchFamily="18" charset="0"/>
              </a:rPr>
              <a:t>roblem</a:t>
            </a:r>
            <a:r>
              <a:rPr lang="en-IN"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S</a:t>
            </a:r>
            <a:r>
              <a:rPr lang="en-IN" dirty="0">
                <a:solidFill>
                  <a:schemeClr val="accent4">
                    <a:lumMod val="75000"/>
                  </a:schemeClr>
                </a:solidFill>
                <a:latin typeface="Times New Roman" panose="02020603050405020304" pitchFamily="18" charset="0"/>
                <a:cs typeface="Times New Roman" panose="02020603050405020304" pitchFamily="18" charset="0"/>
              </a:rPr>
              <a:t>tatement</a:t>
            </a:r>
          </a:p>
        </p:txBody>
      </p:sp>
      <p:graphicFrame>
        <p:nvGraphicFramePr>
          <p:cNvPr id="6" name="Content Placeholder 5">
            <a:extLst>
              <a:ext uri="{FF2B5EF4-FFF2-40B4-BE49-F238E27FC236}">
                <a16:creationId xmlns:a16="http://schemas.microsoft.com/office/drawing/2014/main" id="{9FCD8531-AF10-D07D-039E-46ADC6BDCB06}"/>
              </a:ext>
            </a:extLst>
          </p:cNvPr>
          <p:cNvGraphicFramePr>
            <a:graphicFrameLocks noGrp="1"/>
          </p:cNvGraphicFramePr>
          <p:nvPr>
            <p:ph idx="1"/>
            <p:extLst>
              <p:ext uri="{D42A27DB-BD31-4B8C-83A1-F6EECF244321}">
                <p14:modId xmlns:p14="http://schemas.microsoft.com/office/powerpoint/2010/main" val="3791319389"/>
              </p:ext>
            </p:extLst>
          </p:nvPr>
        </p:nvGraphicFramePr>
        <p:xfrm>
          <a:off x="723900" y="1981200"/>
          <a:ext cx="10515600" cy="4162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rrow: Chevron 6">
            <a:extLst>
              <a:ext uri="{FF2B5EF4-FFF2-40B4-BE49-F238E27FC236}">
                <a16:creationId xmlns:a16="http://schemas.microsoft.com/office/drawing/2014/main" id="{DD4F50B6-4828-AAAE-79CA-8856568A5C5C}"/>
              </a:ext>
            </a:extLst>
          </p:cNvPr>
          <p:cNvSpPr/>
          <p:nvPr/>
        </p:nvSpPr>
        <p:spPr>
          <a:xfrm>
            <a:off x="3095625" y="795338"/>
            <a:ext cx="342900" cy="390525"/>
          </a:xfrm>
          <a:prstGeom prst="chevron">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Arrow: Chevron 7">
            <a:extLst>
              <a:ext uri="{FF2B5EF4-FFF2-40B4-BE49-F238E27FC236}">
                <a16:creationId xmlns:a16="http://schemas.microsoft.com/office/drawing/2014/main" id="{E5D0EB97-236C-1ED1-BD19-060DB6CE27C0}"/>
              </a:ext>
            </a:extLst>
          </p:cNvPr>
          <p:cNvSpPr/>
          <p:nvPr/>
        </p:nvSpPr>
        <p:spPr>
          <a:xfrm>
            <a:off x="2714625" y="795337"/>
            <a:ext cx="342900" cy="390525"/>
          </a:xfrm>
          <a:prstGeom prst="chevron">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hevron 8">
            <a:extLst>
              <a:ext uri="{FF2B5EF4-FFF2-40B4-BE49-F238E27FC236}">
                <a16:creationId xmlns:a16="http://schemas.microsoft.com/office/drawing/2014/main" id="{7743FCE7-4D4B-F1DB-D73A-69B91CE0B898}"/>
              </a:ext>
            </a:extLst>
          </p:cNvPr>
          <p:cNvSpPr/>
          <p:nvPr/>
        </p:nvSpPr>
        <p:spPr>
          <a:xfrm>
            <a:off x="2905125" y="795338"/>
            <a:ext cx="342900" cy="390525"/>
          </a:xfrm>
          <a:prstGeom prst="chevr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3C750934-EFB5-1694-ECD8-88DCD4994489}"/>
              </a:ext>
            </a:extLst>
          </p:cNvPr>
          <p:cNvSpPr/>
          <p:nvPr/>
        </p:nvSpPr>
        <p:spPr>
          <a:xfrm rot="10800000">
            <a:off x="8516042" y="828041"/>
            <a:ext cx="342900" cy="390525"/>
          </a:xfrm>
          <a:prstGeom prst="chevron">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62689AFC-3593-D7FD-C9C8-06D9432B5D15}"/>
              </a:ext>
            </a:extLst>
          </p:cNvPr>
          <p:cNvSpPr/>
          <p:nvPr/>
        </p:nvSpPr>
        <p:spPr>
          <a:xfrm rot="10800000">
            <a:off x="8334255" y="828040"/>
            <a:ext cx="342900" cy="390525"/>
          </a:xfrm>
          <a:prstGeom prst="chevr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11">
            <a:extLst>
              <a:ext uri="{FF2B5EF4-FFF2-40B4-BE49-F238E27FC236}">
                <a16:creationId xmlns:a16="http://schemas.microsoft.com/office/drawing/2014/main" id="{C842384B-50C9-A073-BC84-3E0D52091401}"/>
              </a:ext>
            </a:extLst>
          </p:cNvPr>
          <p:cNvSpPr/>
          <p:nvPr/>
        </p:nvSpPr>
        <p:spPr>
          <a:xfrm rot="10640443">
            <a:off x="8152630" y="835783"/>
            <a:ext cx="342900" cy="390525"/>
          </a:xfrm>
          <a:prstGeom prst="chevron">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717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5F993-3201-E530-96F1-6BD454188A4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247D02-A2FE-404F-C317-7F0274BED1E7}"/>
              </a:ext>
            </a:extLst>
          </p:cNvPr>
          <p:cNvSpPr/>
          <p:nvPr/>
        </p:nvSpPr>
        <p:spPr>
          <a:xfrm>
            <a:off x="0" y="0"/>
            <a:ext cx="12192000" cy="685800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0784F98-CEEA-B031-A045-7492E873B07F}"/>
              </a:ext>
            </a:extLst>
          </p:cNvPr>
          <p:cNvSpPr>
            <a:spLocks noGrp="1"/>
          </p:cNvSpPr>
          <p:nvPr>
            <p:ph type="title"/>
          </p:nvPr>
        </p:nvSpPr>
        <p:spPr>
          <a:xfrm>
            <a:off x="504825" y="46037"/>
            <a:ext cx="10515600" cy="982663"/>
          </a:xfrm>
        </p:spPr>
        <p:txBody>
          <a:bodyPr/>
          <a:lstStyle/>
          <a:p>
            <a:pPr algn="ctr"/>
            <a:r>
              <a:rPr lang="en-IN" dirty="0">
                <a:solidFill>
                  <a:schemeClr val="accent4">
                    <a:lumMod val="60000"/>
                    <a:lumOff val="40000"/>
                  </a:schemeClr>
                </a:solidFill>
                <a:latin typeface="DM sans" panose="020F0502020204030204" pitchFamily="2" charset="0"/>
              </a:rPr>
              <a:t> </a:t>
            </a:r>
            <a:r>
              <a:rPr lang="en-IN" dirty="0">
                <a:solidFill>
                  <a:schemeClr val="bg1"/>
                </a:solidFill>
                <a:latin typeface="Times New Roman" panose="02020603050405020304" pitchFamily="18" charset="0"/>
                <a:cs typeface="Times New Roman" panose="02020603050405020304" pitchFamily="18" charset="0"/>
              </a:rPr>
              <a:t>S</a:t>
            </a:r>
            <a:r>
              <a:rPr lang="en-IN" dirty="0">
                <a:solidFill>
                  <a:schemeClr val="accent4">
                    <a:lumMod val="75000"/>
                  </a:schemeClr>
                </a:solidFill>
                <a:latin typeface="Times New Roman" panose="02020603050405020304" pitchFamily="18" charset="0"/>
                <a:cs typeface="Times New Roman" panose="02020603050405020304" pitchFamily="18" charset="0"/>
              </a:rPr>
              <a:t>olution</a:t>
            </a:r>
          </a:p>
        </p:txBody>
      </p:sp>
      <p:sp>
        <p:nvSpPr>
          <p:cNvPr id="10" name="Rectangle: Rounded Corners 9">
            <a:extLst>
              <a:ext uri="{FF2B5EF4-FFF2-40B4-BE49-F238E27FC236}">
                <a16:creationId xmlns:a16="http://schemas.microsoft.com/office/drawing/2014/main" id="{6C980EED-E1D7-B242-E634-A140F89B052A}"/>
              </a:ext>
            </a:extLst>
          </p:cNvPr>
          <p:cNvSpPr/>
          <p:nvPr/>
        </p:nvSpPr>
        <p:spPr>
          <a:xfrm>
            <a:off x="136800" y="4707046"/>
            <a:ext cx="2243575" cy="17985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Content Placeholder 7">
            <a:extLst>
              <a:ext uri="{FF2B5EF4-FFF2-40B4-BE49-F238E27FC236}">
                <a16:creationId xmlns:a16="http://schemas.microsoft.com/office/drawing/2014/main" id="{D4EBD82B-9F8F-240C-75F0-94F0A531FF80}"/>
              </a:ext>
            </a:extLst>
          </p:cNvPr>
          <p:cNvGraphicFramePr>
            <a:graphicFrameLocks noGrp="1"/>
          </p:cNvGraphicFramePr>
          <p:nvPr>
            <p:ph idx="1"/>
            <p:extLst>
              <p:ext uri="{D42A27DB-BD31-4B8C-83A1-F6EECF244321}">
                <p14:modId xmlns:p14="http://schemas.microsoft.com/office/powerpoint/2010/main" val="532840487"/>
              </p:ext>
            </p:extLst>
          </p:nvPr>
        </p:nvGraphicFramePr>
        <p:xfrm>
          <a:off x="95250" y="1074738"/>
          <a:ext cx="11854386" cy="2309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ell phone and a face&#10;&#10;Description automatically generated">
            <a:extLst>
              <a:ext uri="{FF2B5EF4-FFF2-40B4-BE49-F238E27FC236}">
                <a16:creationId xmlns:a16="http://schemas.microsoft.com/office/drawing/2014/main" id="{50CE49B4-9D2E-B68C-792F-770165BDCBD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67743" y="3518180"/>
            <a:ext cx="1340982" cy="968748"/>
          </a:xfrm>
          <a:prstGeom prst="rect">
            <a:avLst/>
          </a:prstGeom>
        </p:spPr>
      </p:pic>
      <p:sp>
        <p:nvSpPr>
          <p:cNvPr id="7" name="TextBox 6">
            <a:extLst>
              <a:ext uri="{FF2B5EF4-FFF2-40B4-BE49-F238E27FC236}">
                <a16:creationId xmlns:a16="http://schemas.microsoft.com/office/drawing/2014/main" id="{B78E7F20-28DC-86F7-FEDD-012957E67A41}"/>
              </a:ext>
            </a:extLst>
          </p:cNvPr>
          <p:cNvSpPr txBox="1"/>
          <p:nvPr/>
        </p:nvSpPr>
        <p:spPr>
          <a:xfrm>
            <a:off x="856204" y="4141143"/>
            <a:ext cx="2201321" cy="230832"/>
          </a:xfrm>
          <a:prstGeom prst="rect">
            <a:avLst/>
          </a:prstGeom>
          <a:noFill/>
        </p:spPr>
        <p:txBody>
          <a:bodyPr wrap="square" rtlCol="0">
            <a:spAutoFit/>
          </a:bodyPr>
          <a:lstStyle/>
          <a:p>
            <a:r>
              <a:rPr lang="en-IN" sz="900" dirty="0"/>
              <a:t>This Pho</a:t>
            </a:r>
          </a:p>
        </p:txBody>
      </p:sp>
      <p:sp>
        <p:nvSpPr>
          <p:cNvPr id="9" name="TextBox 8">
            <a:extLst>
              <a:ext uri="{FF2B5EF4-FFF2-40B4-BE49-F238E27FC236}">
                <a16:creationId xmlns:a16="http://schemas.microsoft.com/office/drawing/2014/main" id="{7A99AE8F-A17E-79FF-B1DD-6A4597B5E360}"/>
              </a:ext>
            </a:extLst>
          </p:cNvPr>
          <p:cNvSpPr txBox="1"/>
          <p:nvPr/>
        </p:nvSpPr>
        <p:spPr>
          <a:xfrm>
            <a:off x="97866" y="4668766"/>
            <a:ext cx="2271188" cy="1815882"/>
          </a:xfrm>
          <a:prstGeom prst="rect">
            <a:avLst/>
          </a:prstGeom>
          <a:noFill/>
        </p:spPr>
        <p:txBody>
          <a:bodyPr wrap="square">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Our system uses advanced AI algorithms to ensure </a:t>
            </a:r>
            <a:r>
              <a:rPr lang="en-US" sz="1600" b="1" dirty="0">
                <a:solidFill>
                  <a:schemeClr val="bg1"/>
                </a:solidFill>
                <a:latin typeface="Times New Roman" panose="02020603050405020304" pitchFamily="18" charset="0"/>
                <a:cs typeface="Times New Roman" panose="02020603050405020304" pitchFamily="18" charset="0"/>
              </a:rPr>
              <a:t>accurate facial recognition, even in low-light conditions</a:t>
            </a:r>
            <a:r>
              <a:rPr lang="en-US" sz="1600" dirty="0">
                <a:solidFill>
                  <a:schemeClr val="bg1"/>
                </a:solidFill>
                <a:latin typeface="Times New Roman" panose="02020603050405020304" pitchFamily="18" charset="0"/>
                <a:cs typeface="Times New Roman" panose="02020603050405020304" pitchFamily="18" charset="0"/>
              </a:rPr>
              <a:t>, eliminating lighting-related errors.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D754381-DA41-D07E-7E9C-9523A3988C20}"/>
              </a:ext>
            </a:extLst>
          </p:cNvPr>
          <p:cNvSpPr/>
          <p:nvPr/>
        </p:nvSpPr>
        <p:spPr>
          <a:xfrm>
            <a:off x="5330134" y="3489947"/>
            <a:ext cx="1239086" cy="1040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77711E17-D92C-9FB0-21EA-9DFBE7C2CF0C}"/>
              </a:ext>
            </a:extLst>
          </p:cNvPr>
          <p:cNvSpPr/>
          <p:nvPr/>
        </p:nvSpPr>
        <p:spPr>
          <a:xfrm>
            <a:off x="2545312" y="3538591"/>
            <a:ext cx="2044366" cy="20621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 person with a face id&#10;&#10;Description automatically generated">
            <a:extLst>
              <a:ext uri="{FF2B5EF4-FFF2-40B4-BE49-F238E27FC236}">
                <a16:creationId xmlns:a16="http://schemas.microsoft.com/office/drawing/2014/main" id="{A6BA77BC-3C31-D0AF-4703-B5CCCF5DF0A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18142" y="5623145"/>
            <a:ext cx="1418177" cy="1112727"/>
          </a:xfrm>
          <a:prstGeom prst="rect">
            <a:avLst/>
          </a:prstGeom>
        </p:spPr>
      </p:pic>
      <p:sp>
        <p:nvSpPr>
          <p:cNvPr id="12" name="TextBox 11">
            <a:extLst>
              <a:ext uri="{FF2B5EF4-FFF2-40B4-BE49-F238E27FC236}">
                <a16:creationId xmlns:a16="http://schemas.microsoft.com/office/drawing/2014/main" id="{E7334A71-DFC4-D5B0-31D6-94FB9977E68D}"/>
              </a:ext>
            </a:extLst>
          </p:cNvPr>
          <p:cNvSpPr txBox="1"/>
          <p:nvPr/>
        </p:nvSpPr>
        <p:spPr>
          <a:xfrm>
            <a:off x="2556108" y="3536390"/>
            <a:ext cx="2271713" cy="2062103"/>
          </a:xfrm>
          <a:prstGeom prst="rect">
            <a:avLst/>
          </a:prstGeom>
          <a:noFill/>
        </p:spPr>
        <p:txBody>
          <a:bodyPr wrap="square" rtlCol="0">
            <a:spAutoFit/>
          </a:bodyPr>
          <a:lstStyle/>
          <a:p>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Unlike traditional systems, our solution captures faces in </a:t>
            </a: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any posture or angle</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ensuring seamless identification without requiring individuals to adjust their positions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C7AF6D89-E942-4BE4-08D4-A036967DB4A9}"/>
              </a:ext>
            </a:extLst>
          </p:cNvPr>
          <p:cNvSpPr/>
          <p:nvPr/>
        </p:nvSpPr>
        <p:spPr>
          <a:xfrm>
            <a:off x="4838617" y="4682334"/>
            <a:ext cx="2194042" cy="20535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oogle Shape;98;p17">
            <a:extLst>
              <a:ext uri="{FF2B5EF4-FFF2-40B4-BE49-F238E27FC236}">
                <a16:creationId xmlns:a16="http://schemas.microsoft.com/office/drawing/2014/main" id="{52D8C191-0EA3-555C-6552-86B61264B6CC}"/>
              </a:ext>
            </a:extLst>
          </p:cNvPr>
          <p:cNvPicPr preferRelativeResize="0"/>
          <p:nvPr/>
        </p:nvPicPr>
        <p:blipFill>
          <a:blip r:embed="rId11"/>
          <a:stretch>
            <a:fillRect/>
          </a:stretch>
        </p:blipFill>
        <p:spPr>
          <a:xfrm>
            <a:off x="5692851" y="3675459"/>
            <a:ext cx="581100" cy="581100"/>
          </a:xfrm>
          <a:prstGeom prst="rect">
            <a:avLst/>
          </a:prstGeom>
          <a:noFill/>
          <a:ln>
            <a:noFill/>
          </a:ln>
        </p:spPr>
      </p:pic>
      <p:sp>
        <p:nvSpPr>
          <p:cNvPr id="17" name="TextBox 16">
            <a:extLst>
              <a:ext uri="{FF2B5EF4-FFF2-40B4-BE49-F238E27FC236}">
                <a16:creationId xmlns:a16="http://schemas.microsoft.com/office/drawing/2014/main" id="{AC425474-3881-8A89-11D1-FE3511B5C522}"/>
              </a:ext>
            </a:extLst>
          </p:cNvPr>
          <p:cNvSpPr txBox="1"/>
          <p:nvPr/>
        </p:nvSpPr>
        <p:spPr>
          <a:xfrm>
            <a:off x="4883462" y="4668766"/>
            <a:ext cx="2173794" cy="2062103"/>
          </a:xfrm>
          <a:prstGeom prst="rect">
            <a:avLst/>
          </a:prstGeom>
          <a:noFill/>
        </p:spPr>
        <p:txBody>
          <a:bodyPr wrap="square" rtlCol="0">
            <a:spAutoFit/>
          </a:bodyPr>
          <a:lstStyle/>
          <a:p>
            <a:r>
              <a:rPr kumimoji="0" lang="en-US" altLang="en-US" sz="900" b="0" i="0" u="none" strike="noStrike" cap="none" normalizeH="0" baseline="0" dirty="0">
                <a:ln>
                  <a:noFill/>
                </a:ln>
                <a:solidFill>
                  <a:schemeClr val="bg1"/>
                </a:solidFill>
                <a:effectLst/>
                <a:latin typeface="Arial" panose="020B0604020202020204" pitchFamily="34" charset="0"/>
              </a:rPr>
              <a:t> </a:t>
            </a:r>
            <a:r>
              <a:rPr lang="en-US" sz="1600" dirty="0">
                <a:solidFill>
                  <a:schemeClr val="bg1"/>
                </a:solidFill>
                <a:latin typeface="Times New Roman" panose="02020603050405020304" pitchFamily="18" charset="0"/>
                <a:cs typeface="Times New Roman" panose="02020603050405020304" pitchFamily="18" charset="0"/>
              </a:rPr>
              <a:t>Attendance is recorded in </a:t>
            </a:r>
            <a:r>
              <a:rPr lang="en-US" sz="1600" b="1" dirty="0">
                <a:solidFill>
                  <a:schemeClr val="bg1"/>
                </a:solidFill>
                <a:latin typeface="Times New Roman" panose="02020603050405020304" pitchFamily="18" charset="0"/>
                <a:cs typeface="Times New Roman" panose="02020603050405020304" pitchFamily="18" charset="0"/>
              </a:rPr>
              <a:t>fractions of a second</a:t>
            </a:r>
            <a:r>
              <a:rPr lang="en-US" sz="1600" dirty="0">
                <a:solidFill>
                  <a:schemeClr val="bg1"/>
                </a:solidFill>
                <a:latin typeface="Times New Roman" panose="02020603050405020304" pitchFamily="18" charset="0"/>
                <a:cs typeface="Times New Roman" panose="02020603050405020304" pitchFamily="18" charset="0"/>
              </a:rPr>
              <a:t>, significantly reducing wait times and eliminating the need for queues. This boosts efficiency, especially in high-traffic areas.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2AF8D443-E362-1A31-461A-0F0B949417FE}"/>
              </a:ext>
            </a:extLst>
          </p:cNvPr>
          <p:cNvSpPr/>
          <p:nvPr/>
        </p:nvSpPr>
        <p:spPr>
          <a:xfrm>
            <a:off x="7290239" y="3623264"/>
            <a:ext cx="2015746" cy="17964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child sitting at a desk with multiple computer screens&#10;&#10;Description automatically generated">
            <a:extLst>
              <a:ext uri="{FF2B5EF4-FFF2-40B4-BE49-F238E27FC236}">
                <a16:creationId xmlns:a16="http://schemas.microsoft.com/office/drawing/2014/main" id="{A84B44CB-5499-E73B-64B5-05B9FE88C541}"/>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89257" y="5678266"/>
            <a:ext cx="1322069" cy="1083379"/>
          </a:xfrm>
          <a:prstGeom prst="rect">
            <a:avLst/>
          </a:prstGeom>
        </p:spPr>
      </p:pic>
      <p:sp>
        <p:nvSpPr>
          <p:cNvPr id="21" name="Rectangle: Rounded Corners 20">
            <a:extLst>
              <a:ext uri="{FF2B5EF4-FFF2-40B4-BE49-F238E27FC236}">
                <a16:creationId xmlns:a16="http://schemas.microsoft.com/office/drawing/2014/main" id="{E30BEA82-13B2-B7FF-7E8C-692725F3CB72}"/>
              </a:ext>
            </a:extLst>
          </p:cNvPr>
          <p:cNvSpPr/>
          <p:nvPr/>
        </p:nvSpPr>
        <p:spPr>
          <a:xfrm>
            <a:off x="9735628" y="4567441"/>
            <a:ext cx="1961249" cy="2209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B19CE8F6-15DE-ABFC-08EA-F5844D18400D}"/>
              </a:ext>
            </a:extLst>
          </p:cNvPr>
          <p:cNvSpPr txBox="1"/>
          <p:nvPr/>
        </p:nvSpPr>
        <p:spPr>
          <a:xfrm>
            <a:off x="7270802" y="3593661"/>
            <a:ext cx="2085452" cy="181588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Our system enables </a:t>
            </a:r>
            <a:r>
              <a:rPr lang="en-US" sz="1600" b="1" dirty="0">
                <a:solidFill>
                  <a:schemeClr val="bg1"/>
                </a:solidFill>
                <a:latin typeface="Times New Roman" panose="02020603050405020304" pitchFamily="18" charset="0"/>
                <a:cs typeface="Times New Roman" panose="02020603050405020304" pitchFamily="18" charset="0"/>
              </a:rPr>
              <a:t>real-time activity monitoring</a:t>
            </a:r>
            <a:r>
              <a:rPr lang="en-US" sz="1600" dirty="0">
                <a:solidFill>
                  <a:schemeClr val="bg1"/>
                </a:solidFill>
                <a:latin typeface="Times New Roman" panose="02020603050405020304" pitchFamily="18" charset="0"/>
                <a:cs typeface="Times New Roman" panose="02020603050405020304" pitchFamily="18" charset="0"/>
              </a:rPr>
              <a:t>, providing detailed insights into attendance trends and compliance without manual intervention.</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22" name="Picture 21" descr="A blue lock with a circle and lines around it&#10;&#10;Description automatically generated">
            <a:extLst>
              <a:ext uri="{FF2B5EF4-FFF2-40B4-BE49-F238E27FC236}">
                <a16:creationId xmlns:a16="http://schemas.microsoft.com/office/drawing/2014/main" id="{299C00F1-E48A-286A-BF42-5DCEE1437E21}"/>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0096710" y="3384144"/>
            <a:ext cx="1239086" cy="1040141"/>
          </a:xfrm>
          <a:prstGeom prst="rect">
            <a:avLst/>
          </a:prstGeom>
        </p:spPr>
      </p:pic>
      <p:sp>
        <p:nvSpPr>
          <p:cNvPr id="23" name="TextBox 22">
            <a:extLst>
              <a:ext uri="{FF2B5EF4-FFF2-40B4-BE49-F238E27FC236}">
                <a16:creationId xmlns:a16="http://schemas.microsoft.com/office/drawing/2014/main" id="{5EABDD2D-D432-EBFB-5331-734F91E7E8D7}"/>
              </a:ext>
            </a:extLst>
          </p:cNvPr>
          <p:cNvSpPr txBox="1"/>
          <p:nvPr/>
        </p:nvSpPr>
        <p:spPr>
          <a:xfrm>
            <a:off x="9837986" y="4539388"/>
            <a:ext cx="1981201" cy="230832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Leveraging </a:t>
            </a:r>
            <a:r>
              <a:rPr lang="en-US" sz="1600" b="1" dirty="0">
                <a:solidFill>
                  <a:schemeClr val="bg1"/>
                </a:solidFill>
                <a:latin typeface="Times New Roman" panose="02020603050405020304" pitchFamily="18" charset="0"/>
                <a:cs typeface="Times New Roman" panose="02020603050405020304" pitchFamily="18" charset="0"/>
              </a:rPr>
              <a:t>AI-driven anti-spoofing measures</a:t>
            </a:r>
            <a:r>
              <a:rPr lang="en-US" sz="1600" dirty="0">
                <a:solidFill>
                  <a:schemeClr val="bg1"/>
                </a:solidFill>
                <a:latin typeface="Times New Roman" panose="02020603050405020304" pitchFamily="18" charset="0"/>
                <a:cs typeface="Times New Roman" panose="02020603050405020304" pitchFamily="18" charset="0"/>
              </a:rPr>
              <a:t>, our system ensures only authorized individuals are recognized, enhancing overall security.</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5115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89ED1B-BFD1-880B-E2E8-0F41D55F1E60}"/>
              </a:ext>
            </a:extLst>
          </p:cNvPr>
          <p:cNvSpPr/>
          <p:nvPr/>
        </p:nvSpPr>
        <p:spPr>
          <a:xfrm>
            <a:off x="0" y="0"/>
            <a:ext cx="12192000" cy="685800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endParaRPr lang="en-IN" dirty="0"/>
          </a:p>
        </p:txBody>
      </p:sp>
      <p:pic>
        <p:nvPicPr>
          <p:cNvPr id="6" name="Content Placeholder 5" descr="A face recognition system with blue lights&#10;&#10;Description automatically generated with medium confidence">
            <a:extLst>
              <a:ext uri="{FF2B5EF4-FFF2-40B4-BE49-F238E27FC236}">
                <a16:creationId xmlns:a16="http://schemas.microsoft.com/office/drawing/2014/main" id="{0B1FCD03-28B1-357C-8D22-3360E2EB78C1}"/>
              </a:ext>
            </a:extLst>
          </p:cNvPr>
          <p:cNvPicPr>
            <a:picLocks noChangeAspect="1"/>
          </p:cNvPicPr>
          <p:nvPr/>
        </p:nvPicPr>
        <p:blipFill>
          <a:blip r:embed="rId2" cstate="print">
            <a:extLst>
              <a:ext uri="{28A0092B-C50C-407E-A947-70E740481C1C}">
                <a14:useLocalDpi xmlns:a14="http://schemas.microsoft.com/office/drawing/2010/main" val="0"/>
              </a:ext>
            </a:extLst>
          </a:blip>
          <a:srcRect t="6095" b="9741"/>
          <a:stretch>
            <a:fillRect/>
          </a:stretch>
        </p:blipFill>
        <p:spPr>
          <a:xfrm>
            <a:off x="20" y="10"/>
            <a:ext cx="12207220" cy="6857990"/>
          </a:xfrm>
          <a:prstGeom prst="rect">
            <a:avLst/>
          </a:prstGeom>
        </p:spPr>
      </p:pic>
      <p:sp>
        <p:nvSpPr>
          <p:cNvPr id="2" name="Title 1">
            <a:extLst>
              <a:ext uri="{FF2B5EF4-FFF2-40B4-BE49-F238E27FC236}">
                <a16:creationId xmlns:a16="http://schemas.microsoft.com/office/drawing/2014/main" id="{45551FE6-75F7-0896-C355-AD2D9853059D}"/>
              </a:ext>
            </a:extLst>
          </p:cNvPr>
          <p:cNvSpPr>
            <a:spLocks noGrp="1"/>
          </p:cNvSpPr>
          <p:nvPr>
            <p:ph type="title"/>
          </p:nvPr>
        </p:nvSpPr>
        <p:spPr>
          <a:xfrm>
            <a:off x="827088" y="122215"/>
            <a:ext cx="10515600" cy="1207368"/>
          </a:xfrm>
        </p:spPr>
        <p:txBody>
          <a:bodyPr>
            <a:normAutofit fontScale="90000"/>
          </a:bodyPr>
          <a:lstStyle/>
          <a:p>
            <a:pPr algn="ctr"/>
            <a:r>
              <a:rPr lang="en-US" sz="4900" b="1" dirty="0">
                <a:solidFill>
                  <a:srgbClr val="0379E4"/>
                </a:solidFill>
                <a:latin typeface="DM Sans"/>
                <a:ea typeface="DM Sans"/>
                <a:cs typeface="DM Sans"/>
                <a:sym typeface="DM Sans"/>
              </a:rPr>
              <a:t>Features Added and </a:t>
            </a:r>
            <a:r>
              <a:rPr lang="en-US" sz="4900" b="1" dirty="0">
                <a:solidFill>
                  <a:schemeClr val="bg1"/>
                </a:solidFill>
                <a:latin typeface="DM Sans"/>
                <a:ea typeface="DM Sans"/>
                <a:cs typeface="DM Sans"/>
                <a:sym typeface="DM Sans"/>
              </a:rPr>
              <a:t>AI</a:t>
            </a:r>
            <a:r>
              <a:rPr lang="en-US" sz="4900" b="1" dirty="0">
                <a:solidFill>
                  <a:srgbClr val="0379E4"/>
                </a:solidFill>
                <a:latin typeface="DM Sans"/>
                <a:ea typeface="DM Sans"/>
                <a:cs typeface="DM Sans"/>
                <a:sym typeface="DM Sans"/>
              </a:rPr>
              <a:t> Integration</a:t>
            </a:r>
            <a:br>
              <a:rPr lang="en-US" sz="4400" b="1" dirty="0">
                <a:solidFill>
                  <a:srgbClr val="0379E4"/>
                </a:solidFill>
                <a:latin typeface="DM Sans"/>
                <a:ea typeface="DM Sans"/>
                <a:cs typeface="DM Sans"/>
                <a:sym typeface="DM Sans"/>
              </a:rPr>
            </a:br>
            <a:endParaRPr lang="en-IN" dirty="0"/>
          </a:p>
        </p:txBody>
      </p:sp>
      <p:sp>
        <p:nvSpPr>
          <p:cNvPr id="3" name="Text Placeholder 2">
            <a:extLst>
              <a:ext uri="{FF2B5EF4-FFF2-40B4-BE49-F238E27FC236}">
                <a16:creationId xmlns:a16="http://schemas.microsoft.com/office/drawing/2014/main" id="{C9AA0672-E709-6BCD-4479-2CA4006C702D}"/>
              </a:ext>
            </a:extLst>
          </p:cNvPr>
          <p:cNvSpPr>
            <a:spLocks noGrp="1"/>
          </p:cNvSpPr>
          <p:nvPr>
            <p:ph type="body" idx="1"/>
          </p:nvPr>
        </p:nvSpPr>
        <p:spPr>
          <a:xfrm>
            <a:off x="77789" y="898568"/>
            <a:ext cx="5157787" cy="501651"/>
          </a:xfrm>
        </p:spPr>
        <p:txBody>
          <a:bodyPr>
            <a:normAutofit/>
          </a:bodyPr>
          <a:lstStyle/>
          <a:p>
            <a:pPr algn="ctr"/>
            <a:r>
              <a:rPr lang="en-IN" sz="1800" dirty="0">
                <a:solidFill>
                  <a:schemeClr val="bg1"/>
                </a:solidFill>
                <a:latin typeface="Times New Roman" panose="02020603050405020304" pitchFamily="18" charset="0"/>
                <a:cs typeface="Times New Roman" panose="02020603050405020304" pitchFamily="18" charset="0"/>
              </a:rPr>
              <a:t>Current features</a:t>
            </a:r>
          </a:p>
        </p:txBody>
      </p:sp>
      <p:sp>
        <p:nvSpPr>
          <p:cNvPr id="4" name="Content Placeholder 3">
            <a:extLst>
              <a:ext uri="{FF2B5EF4-FFF2-40B4-BE49-F238E27FC236}">
                <a16:creationId xmlns:a16="http://schemas.microsoft.com/office/drawing/2014/main" id="{9B9998C1-1D36-E3B3-3412-F86A7E905392}"/>
              </a:ext>
            </a:extLst>
          </p:cNvPr>
          <p:cNvSpPr>
            <a:spLocks noGrp="1"/>
          </p:cNvSpPr>
          <p:nvPr>
            <p:ph sz="half" idx="2"/>
          </p:nvPr>
        </p:nvSpPr>
        <p:spPr>
          <a:xfrm>
            <a:off x="10162" y="1510394"/>
            <a:ext cx="4495163" cy="5347596"/>
          </a:xfrm>
          <a:solidFill>
            <a:schemeClr val="tx1">
              <a:lumMod val="95000"/>
              <a:lumOff val="5000"/>
            </a:schemeClr>
          </a:solidFill>
        </p:spPr>
        <p:txBody>
          <a:bodyPr anchor="t">
            <a:normAutofit/>
          </a:bodyPr>
          <a:lstStyle/>
          <a:p>
            <a:pPr marL="0" indent="0">
              <a:buNone/>
            </a:pPr>
            <a:r>
              <a:rPr lang="en-US" sz="1200" dirty="0">
                <a:solidFill>
                  <a:schemeClr val="bg1"/>
                </a:solidFill>
                <a:latin typeface="Times New Roman" panose="02020603050405020304" pitchFamily="18" charset="0"/>
                <a:cs typeface="Times New Roman" panose="02020603050405020304" pitchFamily="18" charset="0"/>
              </a:rPr>
              <a:t>                     </a:t>
            </a:r>
          </a:p>
          <a:p>
            <a:pPr marL="0" indent="0">
              <a:buNone/>
            </a:pPr>
            <a:r>
              <a:rPr lang="en-US" sz="12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Real-time Face Detection and Recognition</a:t>
            </a:r>
          </a:p>
          <a:p>
            <a:pPr marL="0" inden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None/>
            </a:pPr>
            <a:r>
              <a:rPr lang="en-IN" sz="1200"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Customizable Access Levels </a:t>
            </a:r>
          </a:p>
          <a:p>
            <a:pPr marL="0" inden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None/>
            </a:pPr>
            <a:r>
              <a:rPr lang="en-IN" sz="1200"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 User-Friendly Interfaces   </a:t>
            </a:r>
          </a:p>
          <a:p>
            <a:pPr marL="0" indent="0">
              <a:buNone/>
            </a:pPr>
            <a:r>
              <a:rPr lang="en-IN" sz="1200" dirty="0">
                <a:solidFill>
                  <a:schemeClr val="bg1"/>
                </a:solidFill>
                <a:latin typeface="Times New Roman" panose="02020603050405020304" pitchFamily="18" charset="0"/>
                <a:cs typeface="Times New Roman" panose="02020603050405020304" pitchFamily="18" charset="0"/>
              </a:rPr>
              <a:t>                                                                     </a:t>
            </a:r>
          </a:p>
          <a:p>
            <a:pPr marL="0" inden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None/>
            </a:pPr>
            <a:r>
              <a:rPr lang="en-IN" sz="1200"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Integration with Security Systems</a:t>
            </a:r>
          </a:p>
          <a:p>
            <a:pPr marL="0" inden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None/>
            </a:pPr>
            <a:r>
              <a:rPr lang="en-IN" sz="1200"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Multi-Factor Authentication</a:t>
            </a:r>
          </a:p>
          <a:p>
            <a:pPr marL="0" indent="0">
              <a:buNone/>
            </a:pP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40902F9-2B28-600A-AD60-CA8ED5A6C5C7}"/>
              </a:ext>
            </a:extLst>
          </p:cNvPr>
          <p:cNvSpPr>
            <a:spLocks noGrp="1"/>
          </p:cNvSpPr>
          <p:nvPr>
            <p:ph type="body" sz="quarter" idx="3"/>
          </p:nvPr>
        </p:nvSpPr>
        <p:spPr>
          <a:xfrm>
            <a:off x="7024052" y="903005"/>
            <a:ext cx="5183188" cy="511176"/>
          </a:xfrm>
        </p:spPr>
        <p:txBody>
          <a:bodyPr>
            <a:normAutofit/>
          </a:bodyPr>
          <a:lstStyle/>
          <a:p>
            <a:pPr algn="ctr"/>
            <a:r>
              <a:rPr lang="en-IN" sz="1800" dirty="0">
                <a:solidFill>
                  <a:schemeClr val="bg1"/>
                </a:solidFill>
                <a:latin typeface="Times New Roman" panose="02020603050405020304" pitchFamily="18" charset="0"/>
                <a:cs typeface="Times New Roman" panose="02020603050405020304" pitchFamily="18" charset="0"/>
              </a:rPr>
              <a:t>Future Integration with AI</a:t>
            </a:r>
          </a:p>
        </p:txBody>
      </p:sp>
      <p:sp>
        <p:nvSpPr>
          <p:cNvPr id="16" name="Pentagon 15">
            <a:extLst>
              <a:ext uri="{FF2B5EF4-FFF2-40B4-BE49-F238E27FC236}">
                <a16:creationId xmlns:a16="http://schemas.microsoft.com/office/drawing/2014/main" id="{3E44D3A3-85FA-6082-7540-94CD5D7EF005}"/>
              </a:ext>
            </a:extLst>
          </p:cNvPr>
          <p:cNvSpPr/>
          <p:nvPr/>
        </p:nvSpPr>
        <p:spPr>
          <a:xfrm>
            <a:off x="10162" y="1510393"/>
            <a:ext cx="886174" cy="886968"/>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Content Placeholder 17" descr="Artificial Intelligence with solid fill">
            <a:extLst>
              <a:ext uri="{FF2B5EF4-FFF2-40B4-BE49-F238E27FC236}">
                <a16:creationId xmlns:a16="http://schemas.microsoft.com/office/drawing/2014/main" id="{B5724D27-509C-8B73-7F31-7FC1D63F0215}"/>
              </a:ext>
            </a:extLst>
          </p:cNvPr>
          <p:cNvPicPr>
            <a:picLocks noGrp="1" noChangeAspect="1"/>
          </p:cNvPicPr>
          <p:nvPr>
            <p:ph sz="quarter" idx="4"/>
          </p:nvPr>
        </p:nvPicPr>
        <p:blipFill>
          <a:blip r:embed="rId3">
            <a:extLst>
              <a:ext uri="{96DAC541-7B7A-43D3-8B79-37D633B846F1}">
                <asvg:svgBlip xmlns:asvg="http://schemas.microsoft.com/office/drawing/2016/SVG/main" r:embed="rId4"/>
              </a:ext>
            </a:extLst>
          </a:blip>
          <a:stretch>
            <a:fillRect/>
          </a:stretch>
        </p:blipFill>
        <p:spPr>
          <a:xfrm>
            <a:off x="95995" y="1632899"/>
            <a:ext cx="764254" cy="764127"/>
          </a:xfrm>
        </p:spPr>
      </p:pic>
      <p:pic>
        <p:nvPicPr>
          <p:cNvPr id="19" name="Google Shape;141;p20">
            <a:extLst>
              <a:ext uri="{FF2B5EF4-FFF2-40B4-BE49-F238E27FC236}">
                <a16:creationId xmlns:a16="http://schemas.microsoft.com/office/drawing/2014/main" id="{8308C3E4-8EA6-D43F-EC88-78144BC05D21}"/>
              </a:ext>
            </a:extLst>
          </p:cNvPr>
          <p:cNvPicPr preferRelativeResize="0"/>
          <p:nvPr/>
        </p:nvPicPr>
        <p:blipFill>
          <a:blip r:embed="rId5"/>
          <a:stretch>
            <a:fillRect/>
          </a:stretch>
        </p:blipFill>
        <p:spPr>
          <a:xfrm>
            <a:off x="212629" y="2717482"/>
            <a:ext cx="530986" cy="530995"/>
          </a:xfrm>
          <a:prstGeom prst="rect">
            <a:avLst/>
          </a:prstGeom>
          <a:noFill/>
          <a:ln>
            <a:noFill/>
          </a:ln>
        </p:spPr>
      </p:pic>
      <p:pic>
        <p:nvPicPr>
          <p:cNvPr id="20" name="Google Shape;140;p20">
            <a:extLst>
              <a:ext uri="{FF2B5EF4-FFF2-40B4-BE49-F238E27FC236}">
                <a16:creationId xmlns:a16="http://schemas.microsoft.com/office/drawing/2014/main" id="{7A3B6A2F-8B85-9F7A-F864-AD57CDD549B6}"/>
              </a:ext>
            </a:extLst>
          </p:cNvPr>
          <p:cNvPicPr preferRelativeResize="0"/>
          <p:nvPr/>
        </p:nvPicPr>
        <p:blipFill>
          <a:blip r:embed="rId6"/>
          <a:stretch>
            <a:fillRect/>
          </a:stretch>
        </p:blipFill>
        <p:spPr>
          <a:xfrm>
            <a:off x="389339" y="3609524"/>
            <a:ext cx="358262" cy="358267"/>
          </a:xfrm>
          <a:prstGeom prst="rect">
            <a:avLst/>
          </a:prstGeom>
          <a:noFill/>
          <a:ln>
            <a:noFill/>
          </a:ln>
        </p:spPr>
      </p:pic>
      <p:sp>
        <p:nvSpPr>
          <p:cNvPr id="28" name="Pentagon 27">
            <a:extLst>
              <a:ext uri="{FF2B5EF4-FFF2-40B4-BE49-F238E27FC236}">
                <a16:creationId xmlns:a16="http://schemas.microsoft.com/office/drawing/2014/main" id="{89066BE2-3A40-EE27-12CB-17666C911F87}"/>
              </a:ext>
            </a:extLst>
          </p:cNvPr>
          <p:cNvSpPr/>
          <p:nvPr/>
        </p:nvSpPr>
        <p:spPr>
          <a:xfrm>
            <a:off x="158930" y="4354607"/>
            <a:ext cx="759152" cy="728239"/>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Shield Tick with solid fill">
            <a:extLst>
              <a:ext uri="{FF2B5EF4-FFF2-40B4-BE49-F238E27FC236}">
                <a16:creationId xmlns:a16="http://schemas.microsoft.com/office/drawing/2014/main" id="{A7749C27-806B-E989-47FA-9299234A86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3013" y="4356151"/>
            <a:ext cx="530986" cy="746803"/>
          </a:xfrm>
          <a:prstGeom prst="rect">
            <a:avLst/>
          </a:prstGeom>
        </p:spPr>
      </p:pic>
      <p:sp>
        <p:nvSpPr>
          <p:cNvPr id="33" name="Rectangle: Rounded Corners 32">
            <a:extLst>
              <a:ext uri="{FF2B5EF4-FFF2-40B4-BE49-F238E27FC236}">
                <a16:creationId xmlns:a16="http://schemas.microsoft.com/office/drawing/2014/main" id="{DEEE05C7-EF37-DA6D-AB50-05670908A347}"/>
              </a:ext>
            </a:extLst>
          </p:cNvPr>
          <p:cNvSpPr/>
          <p:nvPr/>
        </p:nvSpPr>
        <p:spPr>
          <a:xfrm>
            <a:off x="188894" y="5315526"/>
            <a:ext cx="759152" cy="7658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Graphic 31" descr="Fingerprint with solid fill">
            <a:extLst>
              <a:ext uri="{FF2B5EF4-FFF2-40B4-BE49-F238E27FC236}">
                <a16:creationId xmlns:a16="http://schemas.microsoft.com/office/drawing/2014/main" id="{0D5EEB21-053F-E0BC-34FE-AF032739F3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82" y="5370890"/>
            <a:ext cx="612648" cy="655097"/>
          </a:xfrm>
          <a:prstGeom prst="rect">
            <a:avLst/>
          </a:prstGeom>
        </p:spPr>
      </p:pic>
      <p:sp>
        <p:nvSpPr>
          <p:cNvPr id="36" name="Content Placeholder 3">
            <a:extLst>
              <a:ext uri="{FF2B5EF4-FFF2-40B4-BE49-F238E27FC236}">
                <a16:creationId xmlns:a16="http://schemas.microsoft.com/office/drawing/2014/main" id="{44EF9513-3FD9-780E-7D1E-72B10E1B8211}"/>
              </a:ext>
            </a:extLst>
          </p:cNvPr>
          <p:cNvSpPr txBox="1">
            <a:spLocks/>
          </p:cNvSpPr>
          <p:nvPr/>
        </p:nvSpPr>
        <p:spPr>
          <a:xfrm>
            <a:off x="7781925" y="1510393"/>
            <a:ext cx="4399913" cy="5225392"/>
          </a:xfrm>
          <a:prstGeom prst="rect">
            <a:avLst/>
          </a:prstGeom>
          <a:solidFill>
            <a:schemeClr val="tx1">
              <a:lumMod val="95000"/>
              <a:lumOff val="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chemeClr val="bg1"/>
                </a:solidFill>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sz="1200"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Emotion Detection</a:t>
            </a:r>
            <a:endParaRPr lang="en-US" sz="1600"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IN" sz="1000" dirty="0">
                <a:solidFill>
                  <a:schemeClr val="bg1"/>
                </a:solidFill>
              </a:rPr>
              <a:t>                        </a:t>
            </a:r>
            <a:r>
              <a:rPr lang="en-IN" sz="1600" dirty="0">
                <a:solidFill>
                  <a:schemeClr val="bg1"/>
                </a:solidFill>
                <a:latin typeface="Times New Roman" panose="02020603050405020304" pitchFamily="18" charset="0"/>
                <a:cs typeface="Times New Roman" panose="02020603050405020304" pitchFamily="18" charset="0"/>
              </a:rPr>
              <a:t>Voice-Activated Recognition</a:t>
            </a:r>
          </a:p>
          <a:p>
            <a:pPr marL="0" indent="0">
              <a:buFont typeface="Arial" panose="020B0604020202020204" pitchFamily="34" charse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IN" sz="1200" dirty="0">
                <a:solidFill>
                  <a:schemeClr val="bg1"/>
                </a:solidFill>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IN" sz="1200"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Predictive </a:t>
            </a:r>
            <a:r>
              <a:rPr lang="en-IN" sz="1600" dirty="0" err="1">
                <a:solidFill>
                  <a:schemeClr val="bg1"/>
                </a:solidFill>
                <a:latin typeface="Times New Roman" panose="02020603050405020304" pitchFamily="18" charset="0"/>
                <a:cs typeface="Times New Roman" panose="02020603050405020304" pitchFamily="18" charset="0"/>
              </a:rPr>
              <a:t>Behavioral</a:t>
            </a:r>
            <a:r>
              <a:rPr lang="en-IN" sz="1600" dirty="0">
                <a:solidFill>
                  <a:schemeClr val="bg1"/>
                </a:solidFill>
                <a:latin typeface="Times New Roman" panose="02020603050405020304" pitchFamily="18" charset="0"/>
                <a:cs typeface="Times New Roman" panose="02020603050405020304" pitchFamily="18" charset="0"/>
              </a:rPr>
              <a:t> Analysis</a:t>
            </a:r>
          </a:p>
          <a:p>
            <a:pPr marL="0" indent="0">
              <a:buFont typeface="Arial" panose="020B0604020202020204" pitchFamily="34" charset="0"/>
              <a:buNone/>
            </a:pPr>
            <a:r>
              <a:rPr lang="en-IN" sz="1200" dirty="0">
                <a:solidFill>
                  <a:schemeClr val="bg1"/>
                </a:solidFill>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IN" sz="1200"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Cloud-Based Data Processing</a:t>
            </a:r>
          </a:p>
          <a:p>
            <a:pPr marL="0" indent="0">
              <a:buFont typeface="Arial" panose="020B0604020202020204" pitchFamily="34" charset="0"/>
              <a:buNone/>
            </a:pPr>
            <a:endParaRPr lang="en-IN" sz="1200"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IN" sz="1200" dirty="0">
                <a:solidFill>
                  <a:schemeClr val="bg1"/>
                </a:solidFill>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endParaRPr lang="en-IN" sz="1200" dirty="0">
              <a:solidFill>
                <a:schemeClr val="bg1"/>
              </a:solidFill>
              <a:latin typeface="Times New Roman" panose="02020603050405020304" pitchFamily="18" charset="0"/>
              <a:cs typeface="Times New Roman" panose="02020603050405020304" pitchFamily="18" charset="0"/>
            </a:endParaRPr>
          </a:p>
        </p:txBody>
      </p:sp>
      <p:pic>
        <p:nvPicPr>
          <p:cNvPr id="38" name="Picture 37" descr="A blue and green circle with a white face and a smile on it&#10;&#10;Description automatically generated">
            <a:extLst>
              <a:ext uri="{FF2B5EF4-FFF2-40B4-BE49-F238E27FC236}">
                <a16:creationId xmlns:a16="http://schemas.microsoft.com/office/drawing/2014/main" id="{3060EBCC-449B-269A-73D6-8A8D71E726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V="1">
            <a:off x="11162828" y="1663291"/>
            <a:ext cx="586841" cy="581171"/>
          </a:xfrm>
          <a:prstGeom prst="rect">
            <a:avLst/>
          </a:prstGeom>
        </p:spPr>
      </p:pic>
      <p:pic>
        <p:nvPicPr>
          <p:cNvPr id="40" name="Picture 39" descr="A blue silhouette of a person's head with a microphone and check mark&#10;&#10;Description automatically generated">
            <a:extLst>
              <a:ext uri="{FF2B5EF4-FFF2-40B4-BE49-F238E27FC236}">
                <a16:creationId xmlns:a16="http://schemas.microsoft.com/office/drawing/2014/main" id="{7452800D-024E-DA15-80B0-7F5BD53A77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27775" y="2535722"/>
            <a:ext cx="712871" cy="650849"/>
          </a:xfrm>
          <a:prstGeom prst="rect">
            <a:avLst/>
          </a:prstGeom>
        </p:spPr>
      </p:pic>
      <p:pic>
        <p:nvPicPr>
          <p:cNvPr id="46" name="Picture 45" descr="A blue and purple outline of a person with a magnifying glass and arrows&#10;&#10;Description automatically generated">
            <a:extLst>
              <a:ext uri="{FF2B5EF4-FFF2-40B4-BE49-F238E27FC236}">
                <a16:creationId xmlns:a16="http://schemas.microsoft.com/office/drawing/2014/main" id="{9F99C9BE-078F-44A5-4FBD-24AED74CE3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83447" y="3489887"/>
            <a:ext cx="586841" cy="650849"/>
          </a:xfrm>
          <a:prstGeom prst="rect">
            <a:avLst/>
          </a:prstGeom>
        </p:spPr>
      </p:pic>
      <p:pic>
        <p:nvPicPr>
          <p:cNvPr id="48" name="Picture 47" descr="A blue and black logo with a gear and a cloud&#10;&#10;Description automatically generated">
            <a:extLst>
              <a:ext uri="{FF2B5EF4-FFF2-40B4-BE49-F238E27FC236}">
                <a16:creationId xmlns:a16="http://schemas.microsoft.com/office/drawing/2014/main" id="{B15B039E-F870-3168-8B84-BB07A0C91E7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19989" y="4431996"/>
            <a:ext cx="713758" cy="650850"/>
          </a:xfrm>
          <a:prstGeom prst="rect">
            <a:avLst/>
          </a:prstGeom>
        </p:spPr>
      </p:pic>
    </p:spTree>
    <p:extLst>
      <p:ext uri="{BB962C8B-B14F-4D97-AF65-F5344CB8AC3E}">
        <p14:creationId xmlns:p14="http://schemas.microsoft.com/office/powerpoint/2010/main" val="259183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47FD38B-E330-3D79-1EFB-5719213D7BCB}"/>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C553475-0C69-0C9B-4F47-3FDF8B03EB4B}"/>
              </a:ext>
            </a:extLst>
          </p:cNvPr>
          <p:cNvSpPr>
            <a:spLocks noGrp="1"/>
          </p:cNvSpPr>
          <p:nvPr>
            <p:ph type="title"/>
          </p:nvPr>
        </p:nvSpPr>
        <p:spPr>
          <a:xfrm>
            <a:off x="838200" y="155918"/>
            <a:ext cx="10515600" cy="1141456"/>
          </a:xfrm>
        </p:spPr>
        <p:txBody>
          <a:bodyPr>
            <a:normAutofit/>
          </a:bodyPr>
          <a:lstStyle/>
          <a:p>
            <a:pPr algn="ctr"/>
            <a:r>
              <a:rPr lang="en-IN" b="1" dirty="0">
                <a:solidFill>
                  <a:schemeClr val="tx2">
                    <a:lumMod val="50000"/>
                    <a:lumOff val="50000"/>
                  </a:schemeClr>
                </a:solidFill>
                <a:latin typeface="Times New Roman" panose="02020603050405020304" pitchFamily="18" charset="0"/>
                <a:cs typeface="Times New Roman" panose="02020603050405020304" pitchFamily="18" charset="0"/>
              </a:rPr>
              <a:t>Go-To-Market Strategy</a:t>
            </a:r>
          </a:p>
        </p:txBody>
      </p:sp>
      <p:sp>
        <p:nvSpPr>
          <p:cNvPr id="3" name="Content Placeholder 2">
            <a:extLst>
              <a:ext uri="{FF2B5EF4-FFF2-40B4-BE49-F238E27FC236}">
                <a16:creationId xmlns:a16="http://schemas.microsoft.com/office/drawing/2014/main" id="{7A81C065-700A-2677-314D-D37AC6870CF9}"/>
              </a:ext>
            </a:extLst>
          </p:cNvPr>
          <p:cNvSpPr>
            <a:spLocks noGrp="1"/>
          </p:cNvSpPr>
          <p:nvPr>
            <p:ph idx="1"/>
          </p:nvPr>
        </p:nvSpPr>
        <p:spPr>
          <a:xfrm>
            <a:off x="0" y="1825624"/>
            <a:ext cx="12192000" cy="4812919"/>
          </a:xfrm>
        </p:spPr>
        <p:txBody>
          <a:bodyPr>
            <a:normAutofit/>
          </a:bodyPr>
          <a:lstStyle/>
          <a:p>
            <a:pPr marL="0" indent="0">
              <a:buNone/>
            </a:pPr>
            <a:r>
              <a:rPr lang="en-US" dirty="0"/>
              <a:t>             </a:t>
            </a:r>
          </a:p>
          <a:p>
            <a:endParaRPr lang="en-US" dirty="0"/>
          </a:p>
        </p:txBody>
      </p:sp>
      <p:pic>
        <p:nvPicPr>
          <p:cNvPr id="16" name="Google Shape;160;p21">
            <a:extLst>
              <a:ext uri="{FF2B5EF4-FFF2-40B4-BE49-F238E27FC236}">
                <a16:creationId xmlns:a16="http://schemas.microsoft.com/office/drawing/2014/main" id="{CB1DBD8F-86D7-C9E5-1BA7-730DD2B836CF}"/>
              </a:ext>
            </a:extLst>
          </p:cNvPr>
          <p:cNvPicPr preferRelativeResize="0"/>
          <p:nvPr/>
        </p:nvPicPr>
        <p:blipFill>
          <a:blip r:embed="rId2"/>
          <a:stretch>
            <a:fillRect/>
          </a:stretch>
        </p:blipFill>
        <p:spPr>
          <a:xfrm>
            <a:off x="7138375" y="1087915"/>
            <a:ext cx="1882048" cy="1882045"/>
          </a:xfrm>
          <a:prstGeom prst="rect">
            <a:avLst/>
          </a:prstGeom>
          <a:noFill/>
          <a:ln>
            <a:noFill/>
          </a:ln>
        </p:spPr>
      </p:pic>
      <p:pic>
        <p:nvPicPr>
          <p:cNvPr id="17" name="Google Shape;161;p21">
            <a:extLst>
              <a:ext uri="{FF2B5EF4-FFF2-40B4-BE49-F238E27FC236}">
                <a16:creationId xmlns:a16="http://schemas.microsoft.com/office/drawing/2014/main" id="{5FB64F6B-0919-6FB5-D49A-573C351E102A}"/>
              </a:ext>
            </a:extLst>
          </p:cNvPr>
          <p:cNvPicPr preferRelativeResize="0"/>
          <p:nvPr/>
        </p:nvPicPr>
        <p:blipFill>
          <a:blip r:embed="rId3"/>
          <a:stretch>
            <a:fillRect/>
          </a:stretch>
        </p:blipFill>
        <p:spPr>
          <a:xfrm>
            <a:off x="4012150" y="2540686"/>
            <a:ext cx="1490309" cy="1490308"/>
          </a:xfrm>
          <a:prstGeom prst="rect">
            <a:avLst/>
          </a:prstGeom>
          <a:noFill/>
          <a:ln>
            <a:noFill/>
          </a:ln>
        </p:spPr>
      </p:pic>
      <p:pic>
        <p:nvPicPr>
          <p:cNvPr id="18" name="Google Shape;162;p21">
            <a:extLst>
              <a:ext uri="{FF2B5EF4-FFF2-40B4-BE49-F238E27FC236}">
                <a16:creationId xmlns:a16="http://schemas.microsoft.com/office/drawing/2014/main" id="{FAFD8F9F-F19B-F6B3-7D06-7360B252918C}"/>
              </a:ext>
            </a:extLst>
          </p:cNvPr>
          <p:cNvPicPr preferRelativeResize="0"/>
          <p:nvPr/>
        </p:nvPicPr>
        <p:blipFill rotWithShape="1">
          <a:blip r:embed="rId4">
            <a:alphaModFix amt="15000"/>
          </a:blip>
          <a:srcRect l="16683" t="15654" r="15935" b="13922"/>
          <a:stretch>
            <a:fillRect/>
          </a:stretch>
        </p:blipFill>
        <p:spPr>
          <a:xfrm>
            <a:off x="237277" y="868316"/>
            <a:ext cx="2632591" cy="2613306"/>
          </a:xfrm>
          <a:prstGeom prst="rect">
            <a:avLst/>
          </a:prstGeom>
          <a:noFill/>
          <a:ln>
            <a:noFill/>
          </a:ln>
        </p:spPr>
      </p:pic>
      <p:pic>
        <p:nvPicPr>
          <p:cNvPr id="19" name="Google Shape;163;p21">
            <a:extLst>
              <a:ext uri="{FF2B5EF4-FFF2-40B4-BE49-F238E27FC236}">
                <a16:creationId xmlns:a16="http://schemas.microsoft.com/office/drawing/2014/main" id="{D80872F5-4FF5-8CEB-23BD-5EB1C5508F57}"/>
              </a:ext>
            </a:extLst>
          </p:cNvPr>
          <p:cNvPicPr preferRelativeResize="0"/>
          <p:nvPr/>
        </p:nvPicPr>
        <p:blipFill>
          <a:blip r:embed="rId5"/>
          <a:stretch>
            <a:fillRect/>
          </a:stretch>
        </p:blipFill>
        <p:spPr>
          <a:xfrm>
            <a:off x="963331" y="1393655"/>
            <a:ext cx="1147031" cy="1147031"/>
          </a:xfrm>
          <a:prstGeom prst="rect">
            <a:avLst/>
          </a:prstGeom>
          <a:noFill/>
          <a:ln>
            <a:noFill/>
          </a:ln>
        </p:spPr>
      </p:pic>
      <p:pic>
        <p:nvPicPr>
          <p:cNvPr id="20" name="Google Shape;164;p21">
            <a:extLst>
              <a:ext uri="{FF2B5EF4-FFF2-40B4-BE49-F238E27FC236}">
                <a16:creationId xmlns:a16="http://schemas.microsoft.com/office/drawing/2014/main" id="{B4CD60A1-0046-B494-8249-008CAF0F76D0}"/>
              </a:ext>
            </a:extLst>
          </p:cNvPr>
          <p:cNvPicPr preferRelativeResize="0"/>
          <p:nvPr/>
        </p:nvPicPr>
        <p:blipFill rotWithShape="1">
          <a:blip r:embed="rId4">
            <a:alphaModFix amt="15000"/>
          </a:blip>
          <a:srcRect l="16683" t="15654" r="15935" b="13922"/>
          <a:stretch>
            <a:fillRect/>
          </a:stretch>
        </p:blipFill>
        <p:spPr>
          <a:xfrm>
            <a:off x="10089408" y="2770229"/>
            <a:ext cx="1664951" cy="1652754"/>
          </a:xfrm>
          <a:prstGeom prst="rect">
            <a:avLst/>
          </a:prstGeom>
          <a:noFill/>
          <a:ln>
            <a:noFill/>
          </a:ln>
        </p:spPr>
      </p:pic>
      <p:pic>
        <p:nvPicPr>
          <p:cNvPr id="21" name="Google Shape;165;p21">
            <a:extLst>
              <a:ext uri="{FF2B5EF4-FFF2-40B4-BE49-F238E27FC236}">
                <a16:creationId xmlns:a16="http://schemas.microsoft.com/office/drawing/2014/main" id="{BF8382FF-8A89-4C13-0C08-1B13258951D4}"/>
              </a:ext>
            </a:extLst>
          </p:cNvPr>
          <p:cNvPicPr preferRelativeResize="0"/>
          <p:nvPr/>
        </p:nvPicPr>
        <p:blipFill>
          <a:blip r:embed="rId6"/>
          <a:stretch>
            <a:fillRect/>
          </a:stretch>
        </p:blipFill>
        <p:spPr>
          <a:xfrm>
            <a:off x="10386505" y="3149451"/>
            <a:ext cx="995616" cy="995615"/>
          </a:xfrm>
          <a:prstGeom prst="rect">
            <a:avLst/>
          </a:prstGeom>
          <a:noFill/>
          <a:ln>
            <a:noFill/>
          </a:ln>
        </p:spPr>
      </p:pic>
      <p:sp>
        <p:nvSpPr>
          <p:cNvPr id="22" name="Google Shape;166;p21">
            <a:extLst>
              <a:ext uri="{FF2B5EF4-FFF2-40B4-BE49-F238E27FC236}">
                <a16:creationId xmlns:a16="http://schemas.microsoft.com/office/drawing/2014/main" id="{632B9BE5-3F60-8140-9962-9BD1AC9E83D2}"/>
              </a:ext>
            </a:extLst>
          </p:cNvPr>
          <p:cNvSpPr txBox="1"/>
          <p:nvPr/>
        </p:nvSpPr>
        <p:spPr>
          <a:xfrm>
            <a:off x="177437" y="2895165"/>
            <a:ext cx="2895416" cy="29777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600" dirty="0">
                <a:solidFill>
                  <a:srgbClr val="0379E4"/>
                </a:solidFill>
                <a:latin typeface="Times New Roman" panose="02020603050405020304" pitchFamily="18" charset="0"/>
                <a:ea typeface="DM Sans SemiBold"/>
                <a:cs typeface="Times New Roman" panose="02020603050405020304" pitchFamily="18" charset="0"/>
                <a:sym typeface="DM Sans SemiBold"/>
              </a:rPr>
              <a:t>Target Audience</a:t>
            </a:r>
            <a:endParaRPr sz="1600" dirty="0">
              <a:solidFill>
                <a:srgbClr val="0379E4"/>
              </a:solidFill>
              <a:latin typeface="Times New Roman" panose="02020603050405020304" pitchFamily="18" charset="0"/>
              <a:ea typeface="DM Sans SemiBold"/>
              <a:cs typeface="Times New Roman" panose="02020603050405020304" pitchFamily="18" charset="0"/>
              <a:sym typeface="DM Sans SemiBold"/>
            </a:endParaRPr>
          </a:p>
          <a:p>
            <a:pPr marL="0" lvl="0" indent="0" algn="ctr" rtl="0">
              <a:spcBef>
                <a:spcPts val="0"/>
              </a:spcBef>
              <a:spcAft>
                <a:spcPts val="0"/>
              </a:spcAft>
              <a:buNone/>
            </a:pPr>
            <a:r>
              <a:rPr lang="en-US" sz="1600" dirty="0">
                <a:solidFill>
                  <a:schemeClr val="bg1"/>
                </a:solidFill>
                <a:latin typeface="Times New Roman" panose="02020603050405020304" pitchFamily="18" charset="0"/>
                <a:cs typeface="Times New Roman" panose="02020603050405020304" pitchFamily="18" charset="0"/>
              </a:rPr>
              <a:t>The face recognition system caters to offices, banks, and government agencies for advanced security and access control. It benefits schools with automated attendance and monitoring and supports healthcare, smart homes, and retail with personalized experiences and efficient  identification</a:t>
            </a:r>
            <a:r>
              <a:rPr lang="en-US" sz="900" dirty="0"/>
              <a:t>.</a:t>
            </a:r>
            <a:endParaRPr sz="900" dirty="0">
              <a:solidFill>
                <a:schemeClr val="lt1"/>
              </a:solidFill>
              <a:latin typeface="DM Sans"/>
              <a:ea typeface="DM Sans"/>
              <a:cs typeface="DM Sans"/>
              <a:sym typeface="DM Sans"/>
            </a:endParaRPr>
          </a:p>
        </p:txBody>
      </p:sp>
      <p:sp>
        <p:nvSpPr>
          <p:cNvPr id="23" name="Google Shape;168;p21">
            <a:extLst>
              <a:ext uri="{FF2B5EF4-FFF2-40B4-BE49-F238E27FC236}">
                <a16:creationId xmlns:a16="http://schemas.microsoft.com/office/drawing/2014/main" id="{C92DD5D2-CBCC-0217-232D-432D5099403F}"/>
              </a:ext>
            </a:extLst>
          </p:cNvPr>
          <p:cNvSpPr txBox="1"/>
          <p:nvPr/>
        </p:nvSpPr>
        <p:spPr>
          <a:xfrm>
            <a:off x="6725348" y="2770229"/>
            <a:ext cx="2571237" cy="310269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solidFill>
                  <a:srgbClr val="0379E4"/>
                </a:solidFill>
                <a:latin typeface="DM Sans SemiBold"/>
                <a:ea typeface="DM Sans SemiBold"/>
                <a:cs typeface="DM Sans SemiBold"/>
                <a:sym typeface="DM Sans SemiBold"/>
              </a:rPr>
              <a:t>Marketing</a:t>
            </a:r>
            <a:endParaRPr sz="1600" dirty="0">
              <a:solidFill>
                <a:srgbClr val="0379E4"/>
              </a:solidFill>
              <a:latin typeface="DM Sans SemiBold"/>
              <a:ea typeface="DM Sans SemiBold"/>
              <a:cs typeface="DM Sans SemiBold"/>
              <a:sym typeface="DM Sans SemiBold"/>
            </a:endParaRPr>
          </a:p>
          <a:p>
            <a:endParaRPr lang="en-US" sz="9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Marketing will highlight the system’s convenience and security through targeted campaigns, testimonials, and case studies. Digital strategies like SEO, influencer collaborations, and tech expo demos will boost engagement and visibility</a:t>
            </a:r>
          </a:p>
          <a:p>
            <a:pPr marL="0" lvl="0" indent="0" algn="ctr" rtl="0">
              <a:spcBef>
                <a:spcPts val="0"/>
              </a:spcBef>
              <a:spcAft>
                <a:spcPts val="0"/>
              </a:spcAft>
              <a:buNone/>
            </a:pPr>
            <a:endParaRPr sz="900" dirty="0">
              <a:solidFill>
                <a:schemeClr val="lt1"/>
              </a:solidFill>
              <a:latin typeface="DM Sans"/>
              <a:ea typeface="DM Sans"/>
              <a:cs typeface="DM Sans"/>
              <a:sym typeface="DM Sans"/>
            </a:endParaRPr>
          </a:p>
          <a:p>
            <a:pPr marL="0" lvl="0" indent="0" algn="ctr" rtl="0">
              <a:spcBef>
                <a:spcPts val="0"/>
              </a:spcBef>
              <a:spcAft>
                <a:spcPts val="0"/>
              </a:spcAft>
              <a:buNone/>
            </a:pPr>
            <a:endParaRPr sz="900" dirty="0">
              <a:solidFill>
                <a:schemeClr val="lt1"/>
              </a:solidFill>
              <a:latin typeface="DM Sans"/>
              <a:ea typeface="DM Sans"/>
              <a:cs typeface="DM Sans"/>
              <a:sym typeface="DM Sans"/>
            </a:endParaRPr>
          </a:p>
        </p:txBody>
      </p:sp>
      <p:sp>
        <p:nvSpPr>
          <p:cNvPr id="24" name="Google Shape;169;p21">
            <a:extLst>
              <a:ext uri="{FF2B5EF4-FFF2-40B4-BE49-F238E27FC236}">
                <a16:creationId xmlns:a16="http://schemas.microsoft.com/office/drawing/2014/main" id="{A6B15806-02FB-428F-435B-2B7A39BA2E34}"/>
              </a:ext>
            </a:extLst>
          </p:cNvPr>
          <p:cNvSpPr txBox="1"/>
          <p:nvPr/>
        </p:nvSpPr>
        <p:spPr>
          <a:xfrm>
            <a:off x="9309648" y="4224957"/>
            <a:ext cx="2895415" cy="21780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rgbClr val="0379E4"/>
                </a:solidFill>
                <a:latin typeface="DM Sans"/>
                <a:ea typeface="DM Sans"/>
                <a:cs typeface="DM Sans"/>
                <a:sym typeface="DM Sans"/>
              </a:rPr>
              <a:t>Pilot Programs</a:t>
            </a:r>
            <a:endParaRPr sz="1600" b="1" dirty="0">
              <a:solidFill>
                <a:srgbClr val="0379E4"/>
              </a:solidFill>
              <a:latin typeface="DM Sans"/>
              <a:ea typeface="DM Sans"/>
              <a:cs typeface="DM Sans"/>
              <a:sym typeface="DM Sans"/>
            </a:endParaRPr>
          </a:p>
          <a:p>
            <a:endParaRPr lang="en-US" sz="9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Pilot programs will be launched in schools, hospitals, retail stores, and smart homes to test the system’s efficiency in attendance, security, and automation, gathering feedback to refine its features</a:t>
            </a:r>
          </a:p>
          <a:p>
            <a:pPr marL="0" lvl="0" indent="0" algn="ctr" rtl="0">
              <a:spcBef>
                <a:spcPts val="0"/>
              </a:spcBef>
              <a:spcAft>
                <a:spcPts val="0"/>
              </a:spcAft>
              <a:buNone/>
            </a:pPr>
            <a:endParaRPr sz="900" dirty="0">
              <a:solidFill>
                <a:schemeClr val="lt1"/>
              </a:solidFill>
              <a:latin typeface="DM Sans"/>
              <a:ea typeface="DM Sans"/>
              <a:cs typeface="DM Sans"/>
              <a:sym typeface="DM Sans"/>
            </a:endParaRPr>
          </a:p>
        </p:txBody>
      </p:sp>
      <p:sp>
        <p:nvSpPr>
          <p:cNvPr id="26" name="Google Shape;167;p21">
            <a:extLst>
              <a:ext uri="{FF2B5EF4-FFF2-40B4-BE49-F238E27FC236}">
                <a16:creationId xmlns:a16="http://schemas.microsoft.com/office/drawing/2014/main" id="{11A927B8-CB51-82B9-08E3-686556B123DB}"/>
              </a:ext>
            </a:extLst>
          </p:cNvPr>
          <p:cNvSpPr txBox="1"/>
          <p:nvPr/>
        </p:nvSpPr>
        <p:spPr>
          <a:xfrm>
            <a:off x="3391473" y="4321575"/>
            <a:ext cx="3051671" cy="231607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600" dirty="0">
                <a:solidFill>
                  <a:srgbClr val="0379E4"/>
                </a:solidFill>
                <a:latin typeface="DM Sans SemiBold"/>
                <a:ea typeface="DM Sans SemiBold"/>
                <a:cs typeface="DM Sans SemiBold"/>
                <a:sym typeface="DM Sans SemiBold"/>
              </a:rPr>
              <a:t>Channels</a:t>
            </a:r>
            <a:endParaRPr sz="1600" dirty="0">
              <a:solidFill>
                <a:srgbClr val="0379E4"/>
              </a:solidFill>
              <a:latin typeface="DM Sans SemiBold"/>
              <a:ea typeface="DM Sans SemiBold"/>
              <a:cs typeface="DM Sans SemiBold"/>
              <a:sym typeface="DM Sans SemiBold"/>
            </a:endParaRPr>
          </a:p>
          <a:p>
            <a:endParaRPr lang="en-US" sz="9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The product will be distributed through partnerships with distributors, system integrators, and smart device manufacturers. E-commerce platforms and retail stores will provide direct access for customers</a:t>
            </a:r>
          </a:p>
          <a:p>
            <a:pPr marL="0" lvl="0" indent="0" algn="ctr" rtl="0">
              <a:spcBef>
                <a:spcPts val="0"/>
              </a:spcBef>
              <a:spcAft>
                <a:spcPts val="0"/>
              </a:spcAft>
              <a:buNone/>
            </a:pPr>
            <a:endParaRPr sz="900" dirty="0">
              <a:solidFill>
                <a:schemeClr val="lt1"/>
              </a:solidFill>
              <a:latin typeface="DM Sans"/>
              <a:ea typeface="DM Sans"/>
              <a:cs typeface="DM Sans"/>
              <a:sym typeface="DM Sans"/>
            </a:endParaRPr>
          </a:p>
        </p:txBody>
      </p:sp>
      <p:pic>
        <p:nvPicPr>
          <p:cNvPr id="5" name="Google Shape;162;p21">
            <a:extLst>
              <a:ext uri="{FF2B5EF4-FFF2-40B4-BE49-F238E27FC236}">
                <a16:creationId xmlns:a16="http://schemas.microsoft.com/office/drawing/2014/main" id="{05BDB531-BDFF-4A0B-449A-A30570055F9C}"/>
              </a:ext>
            </a:extLst>
          </p:cNvPr>
          <p:cNvPicPr preferRelativeResize="0"/>
          <p:nvPr/>
        </p:nvPicPr>
        <p:blipFill rotWithShape="1">
          <a:blip r:embed="rId4">
            <a:alphaModFix amt="15000"/>
          </a:blip>
          <a:srcRect l="16683" t="15654" r="15935" b="13922"/>
          <a:stretch>
            <a:fillRect/>
          </a:stretch>
        </p:blipFill>
        <p:spPr>
          <a:xfrm>
            <a:off x="3507264" y="1957360"/>
            <a:ext cx="2632591" cy="2613306"/>
          </a:xfrm>
          <a:prstGeom prst="rect">
            <a:avLst/>
          </a:prstGeom>
          <a:noFill/>
          <a:ln>
            <a:noFill/>
          </a:ln>
        </p:spPr>
      </p:pic>
      <p:pic>
        <p:nvPicPr>
          <p:cNvPr id="6" name="Google Shape;162;p21">
            <a:extLst>
              <a:ext uri="{FF2B5EF4-FFF2-40B4-BE49-F238E27FC236}">
                <a16:creationId xmlns:a16="http://schemas.microsoft.com/office/drawing/2014/main" id="{A894BA4F-3E0C-7B06-DA38-F09F406DF252}"/>
              </a:ext>
            </a:extLst>
          </p:cNvPr>
          <p:cNvPicPr preferRelativeResize="0"/>
          <p:nvPr/>
        </p:nvPicPr>
        <p:blipFill rotWithShape="1">
          <a:blip r:embed="rId4">
            <a:alphaModFix amt="15000"/>
          </a:blip>
          <a:srcRect l="16683" t="15654" r="15935" b="13922"/>
          <a:stretch>
            <a:fillRect/>
          </a:stretch>
        </p:blipFill>
        <p:spPr>
          <a:xfrm>
            <a:off x="6819421" y="976080"/>
            <a:ext cx="2632591" cy="2178082"/>
          </a:xfrm>
          <a:prstGeom prst="rect">
            <a:avLst/>
          </a:prstGeom>
          <a:noFill/>
          <a:ln>
            <a:noFill/>
          </a:ln>
        </p:spPr>
      </p:pic>
    </p:spTree>
    <p:extLst>
      <p:ext uri="{BB962C8B-B14F-4D97-AF65-F5344CB8AC3E}">
        <p14:creationId xmlns:p14="http://schemas.microsoft.com/office/powerpoint/2010/main" val="2918283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5EF7A4-8B1E-4891-F31D-0608CE3A6D01}"/>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7A658BC-E97F-6C97-96A8-69A84C892802}"/>
              </a:ext>
            </a:extLst>
          </p:cNvPr>
          <p:cNvSpPr>
            <a:spLocks noGrp="1"/>
          </p:cNvSpPr>
          <p:nvPr>
            <p:ph type="title"/>
          </p:nvPr>
        </p:nvSpPr>
        <p:spPr/>
        <p:txBody>
          <a:bodyPr/>
          <a:lstStyle/>
          <a:p>
            <a:pPr algn="ctr"/>
            <a:r>
              <a:rPr lang="en-US" sz="4400" dirty="0">
                <a:solidFill>
                  <a:srgbClr val="0379E4"/>
                </a:solidFill>
                <a:latin typeface="Times New Roman" panose="02020603050405020304" pitchFamily="18" charset="0"/>
                <a:ea typeface="DM Sans SemiBold"/>
                <a:cs typeface="Times New Roman" panose="02020603050405020304" pitchFamily="18" charset="0"/>
                <a:sym typeface="DM Sans SemiBold"/>
              </a:rPr>
              <a:t>Market Size: Past and Future</a:t>
            </a:r>
            <a:br>
              <a:rPr lang="en-US" sz="4400" dirty="0">
                <a:solidFill>
                  <a:srgbClr val="0379E4"/>
                </a:solidFill>
                <a:latin typeface="DM Sans SemiBold"/>
                <a:ea typeface="DM Sans SemiBold"/>
                <a:cs typeface="DM Sans SemiBold"/>
                <a:sym typeface="DM Sans SemiBold"/>
              </a:rPr>
            </a:br>
            <a:endParaRPr lang="en-IN" dirty="0"/>
          </a:p>
        </p:txBody>
      </p:sp>
      <p:sp>
        <p:nvSpPr>
          <p:cNvPr id="3" name="Content Placeholder 2">
            <a:extLst>
              <a:ext uri="{FF2B5EF4-FFF2-40B4-BE49-F238E27FC236}">
                <a16:creationId xmlns:a16="http://schemas.microsoft.com/office/drawing/2014/main" id="{7CA725DC-B12C-B85A-2365-321E934F0C7F}"/>
              </a:ext>
            </a:extLst>
          </p:cNvPr>
          <p:cNvSpPr>
            <a:spLocks noGrp="1"/>
          </p:cNvSpPr>
          <p:nvPr>
            <p:ph idx="1"/>
          </p:nvPr>
        </p:nvSpPr>
        <p:spPr/>
        <p:txBody>
          <a:bodyPr/>
          <a:lstStyle/>
          <a:p>
            <a:endParaRPr lang="en-IN" dirty="0"/>
          </a:p>
        </p:txBody>
      </p:sp>
      <p:sp>
        <p:nvSpPr>
          <p:cNvPr id="5" name="Google Shape;174;p22">
            <a:extLst>
              <a:ext uri="{FF2B5EF4-FFF2-40B4-BE49-F238E27FC236}">
                <a16:creationId xmlns:a16="http://schemas.microsoft.com/office/drawing/2014/main" id="{73764413-777D-2232-FA89-27A23DF14CD5}"/>
              </a:ext>
            </a:extLst>
          </p:cNvPr>
          <p:cNvSpPr txBox="1"/>
          <p:nvPr/>
        </p:nvSpPr>
        <p:spPr>
          <a:xfrm>
            <a:off x="1746894" y="3208694"/>
            <a:ext cx="70020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500" dirty="0">
              <a:solidFill>
                <a:srgbClr val="0379E4"/>
              </a:solidFill>
              <a:latin typeface="DM Sans SemiBold"/>
              <a:ea typeface="DM Sans SemiBold"/>
              <a:cs typeface="DM Sans SemiBold"/>
              <a:sym typeface="DM Sans SemiBold"/>
            </a:endParaRPr>
          </a:p>
        </p:txBody>
      </p:sp>
      <p:graphicFrame>
        <p:nvGraphicFramePr>
          <p:cNvPr id="6" name="Google Shape;175;p22">
            <a:extLst>
              <a:ext uri="{FF2B5EF4-FFF2-40B4-BE49-F238E27FC236}">
                <a16:creationId xmlns:a16="http://schemas.microsoft.com/office/drawing/2014/main" id="{78AC3BB9-32B2-8DED-19F0-94BFCA06976C}"/>
              </a:ext>
            </a:extLst>
          </p:cNvPr>
          <p:cNvGraphicFramePr/>
          <p:nvPr>
            <p:extLst>
              <p:ext uri="{D42A27DB-BD31-4B8C-83A1-F6EECF244321}">
                <p14:modId xmlns:p14="http://schemas.microsoft.com/office/powerpoint/2010/main" val="1897642335"/>
              </p:ext>
            </p:extLst>
          </p:nvPr>
        </p:nvGraphicFramePr>
        <p:xfrm>
          <a:off x="828675" y="1825625"/>
          <a:ext cx="10525125" cy="4351338"/>
        </p:xfrm>
        <a:graphic>
          <a:graphicData uri="http://schemas.openxmlformats.org/drawingml/2006/table">
            <a:tbl>
              <a:tblPr>
                <a:noFill/>
              </a:tblPr>
              <a:tblGrid>
                <a:gridCol w="3514725">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928993">
                <a:tc>
                  <a:txBody>
                    <a:bodyPr/>
                    <a:lstStyle/>
                    <a:p>
                      <a:pPr marL="0" lvl="0" indent="0" algn="ctr" rtl="0">
                        <a:spcBef>
                          <a:spcPts val="0"/>
                        </a:spcBef>
                        <a:spcAft>
                          <a:spcPts val="0"/>
                        </a:spcAft>
                        <a:buClr>
                          <a:schemeClr val="dk1"/>
                        </a:buClr>
                        <a:buSzPts val="1100"/>
                        <a:buFont typeface="Arial" panose="020B0604020202020204"/>
                        <a:buNone/>
                      </a:pPr>
                      <a:r>
                        <a:rPr lang="en-GB" sz="2400" b="1" dirty="0">
                          <a:solidFill>
                            <a:schemeClr val="lt1"/>
                          </a:solidFill>
                          <a:latin typeface="Times New Roman" panose="02020603050405020304" pitchFamily="18" charset="0"/>
                          <a:ea typeface="DM Sans"/>
                          <a:cs typeface="Times New Roman" panose="02020603050405020304" pitchFamily="18" charset="0"/>
                          <a:sym typeface="DM Sans"/>
                        </a:rPr>
                        <a:t>Current Market</a:t>
                      </a:r>
                      <a:endParaRPr sz="2400" b="1" dirty="0">
                        <a:solidFill>
                          <a:schemeClr val="lt1"/>
                        </a:solidFill>
                        <a:latin typeface="Times New Roman" panose="02020603050405020304" pitchFamily="18" charset="0"/>
                        <a:ea typeface="DM Sans"/>
                        <a:cs typeface="Times New Roman" panose="02020603050405020304" pitchFamily="18" charset="0"/>
                        <a:sym typeface="DM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24EB3"/>
                    </a:solidFill>
                  </a:tcPr>
                </a:tc>
                <a:tc>
                  <a:txBody>
                    <a:bodyPr/>
                    <a:lstStyle/>
                    <a:p>
                      <a:pPr marL="0" lvl="0" indent="0" algn="ctr" rtl="0">
                        <a:spcBef>
                          <a:spcPts val="0"/>
                        </a:spcBef>
                        <a:spcAft>
                          <a:spcPts val="0"/>
                        </a:spcAft>
                        <a:buClr>
                          <a:schemeClr val="dk1"/>
                        </a:buClr>
                        <a:buSzPts val="1100"/>
                        <a:buFont typeface="Arial" panose="020B0604020202020204"/>
                        <a:buNone/>
                      </a:pPr>
                      <a:r>
                        <a:rPr lang="en-GB" sz="2400" b="1" dirty="0">
                          <a:solidFill>
                            <a:schemeClr val="lt1"/>
                          </a:solidFill>
                          <a:latin typeface="Times New Roman" panose="02020603050405020304" pitchFamily="18" charset="0"/>
                          <a:ea typeface="DM Sans"/>
                          <a:cs typeface="Times New Roman" panose="02020603050405020304" pitchFamily="18" charset="0"/>
                          <a:sym typeface="DM Sans"/>
                        </a:rPr>
                        <a:t>Future Market</a:t>
                      </a:r>
                      <a:endParaRPr sz="2400" b="1" dirty="0">
                        <a:solidFill>
                          <a:schemeClr val="lt1"/>
                        </a:solidFill>
                        <a:latin typeface="Times New Roman" panose="02020603050405020304" pitchFamily="18" charset="0"/>
                        <a:ea typeface="DM Sans"/>
                        <a:cs typeface="Times New Roman" panose="02020603050405020304" pitchFamily="18" charset="0"/>
                        <a:sym typeface="DM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Clr>
                          <a:schemeClr val="dk1"/>
                        </a:buClr>
                        <a:buSzPts val="1100"/>
                        <a:buFont typeface="Arial" panose="020B0604020202020204"/>
                        <a:buNone/>
                      </a:pPr>
                      <a:r>
                        <a:rPr lang="en-GB" sz="2400" b="1" dirty="0">
                          <a:solidFill>
                            <a:schemeClr val="lt1"/>
                          </a:solidFill>
                          <a:latin typeface="Times New Roman" panose="02020603050405020304" pitchFamily="18" charset="0"/>
                          <a:ea typeface="DM Sans"/>
                          <a:cs typeface="Times New Roman" panose="02020603050405020304" pitchFamily="18" charset="0"/>
                          <a:sym typeface="DM Sans"/>
                        </a:rPr>
                        <a:t>Target Market</a:t>
                      </a:r>
                      <a:endParaRPr sz="2400" b="1" dirty="0">
                        <a:solidFill>
                          <a:schemeClr val="lt1"/>
                        </a:solidFill>
                        <a:latin typeface="Times New Roman" panose="02020603050405020304" pitchFamily="18" charset="0"/>
                        <a:ea typeface="DM Sans"/>
                        <a:cs typeface="Times New Roman" panose="02020603050405020304" pitchFamily="18" charset="0"/>
                        <a:sym typeface="DM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24EB3"/>
                    </a:solidFill>
                  </a:tcPr>
                </a:tc>
                <a:extLst>
                  <a:ext uri="{0D108BD9-81ED-4DB2-BD59-A6C34878D82A}">
                    <a16:rowId xmlns:a16="http://schemas.microsoft.com/office/drawing/2014/main" val="10000"/>
                  </a:ext>
                </a:extLst>
              </a:tr>
              <a:tr h="2422345">
                <a:tc>
                  <a:txBody>
                    <a:bodyPr/>
                    <a:lstStyle/>
                    <a:p>
                      <a:pPr marL="0" lvl="0" indent="0" algn="ctr" rtl="0">
                        <a:spcBef>
                          <a:spcPts val="0"/>
                        </a:spcBef>
                        <a:spcAft>
                          <a:spcPts val="0"/>
                        </a:spcAft>
                        <a:buClr>
                          <a:schemeClr val="dk1"/>
                        </a:buClr>
                        <a:buSzPts val="1100"/>
                        <a:buFont typeface="Arial" panose="020B0604020202020204"/>
                        <a:buNone/>
                      </a:pPr>
                      <a:r>
                        <a:rPr lang="en-US" sz="1600" dirty="0">
                          <a:solidFill>
                            <a:schemeClr val="bg1"/>
                          </a:solidFill>
                          <a:latin typeface="Times New Roman" panose="02020603050405020304" pitchFamily="18" charset="0"/>
                          <a:cs typeface="Times New Roman" panose="02020603050405020304" pitchFamily="18" charset="0"/>
                        </a:rPr>
                        <a:t>As of 2024, the global face recognition market is valued at $7.7 billion, driven by increased demand for advanced security systems and authentication solutions across industries like finance, healthcare, and government.</a:t>
                      </a:r>
                      <a:endParaRPr sz="1600" dirty="0">
                        <a:solidFill>
                          <a:schemeClr val="bg1"/>
                        </a:solidFill>
                        <a:latin typeface="Times New Roman" panose="02020603050405020304" pitchFamily="18" charset="0"/>
                        <a:ea typeface="DM Sans"/>
                        <a:cs typeface="Times New Roman" panose="02020603050405020304" pitchFamily="18" charset="0"/>
                        <a:sym typeface="DM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US" sz="1600" dirty="0">
                          <a:solidFill>
                            <a:schemeClr val="bg1"/>
                          </a:solidFill>
                          <a:latin typeface="Times New Roman" panose="02020603050405020304" pitchFamily="18" charset="0"/>
                          <a:cs typeface="Times New Roman" panose="02020603050405020304" pitchFamily="18" charset="0"/>
                        </a:rPr>
                        <a:t>By 2030, the face recognition market is projected to grow significantly, reaching $16.5 billion, with key growth factors including advancements in AI technologies, growing adoption in smart devices, and rising security concerns.</a:t>
                      </a:r>
                      <a:endParaRPr sz="1600" dirty="0">
                        <a:solidFill>
                          <a:schemeClr val="bg1"/>
                        </a:solidFill>
                        <a:latin typeface="Times New Roman" panose="02020603050405020304" pitchFamily="18" charset="0"/>
                        <a:ea typeface="DM Sans"/>
                        <a:cs typeface="Times New Roman" panose="02020603050405020304" pitchFamily="18" charset="0"/>
                        <a:sym typeface="DM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224E99"/>
                    </a:solidFill>
                  </a:tcPr>
                </a:tc>
                <a:tc>
                  <a:txBody>
                    <a:bodyPr/>
                    <a:lstStyle/>
                    <a:p>
                      <a:pPr marL="0" lvl="0" indent="0" algn="ctr" rtl="0">
                        <a:spcBef>
                          <a:spcPts val="0"/>
                        </a:spcBef>
                        <a:spcAft>
                          <a:spcPts val="0"/>
                        </a:spcAft>
                        <a:buClr>
                          <a:schemeClr val="dk1"/>
                        </a:buClr>
                        <a:buSzPts val="1100"/>
                        <a:buFont typeface="Arial" panose="020B0604020202020204"/>
                        <a:buNone/>
                      </a:pPr>
                      <a:r>
                        <a:rPr lang="en-US" sz="1600" dirty="0">
                          <a:solidFill>
                            <a:schemeClr val="bg1"/>
                          </a:solidFill>
                          <a:latin typeface="Times New Roman" panose="02020603050405020304" pitchFamily="18" charset="0"/>
                          <a:cs typeface="Times New Roman" panose="02020603050405020304" pitchFamily="18" charset="0"/>
                        </a:rPr>
                        <a:t>The system targets industries such as offices, healthcare, education, and retail, alongside catering to approximately 70 million differently-abled individuals globally </a:t>
                      </a:r>
                      <a:r>
                        <a:rPr lang="en-US" sz="1600" dirty="0"/>
                        <a:t>for </a:t>
                      </a:r>
                      <a:r>
                        <a:rPr lang="en-US" sz="900" dirty="0"/>
                        <a:t>accessibility and security needs.</a:t>
                      </a:r>
                      <a:endParaRPr sz="900" dirty="0">
                        <a:solidFill>
                          <a:schemeClr val="lt1"/>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76273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77DD75B3-5F1B-BAC4-6781-C485891E8B52}"/>
              </a:ext>
            </a:extLst>
          </p:cNvPr>
          <p:cNvGraphicFramePr/>
          <p:nvPr>
            <p:extLst>
              <p:ext uri="{D42A27DB-BD31-4B8C-83A1-F6EECF244321}">
                <p14:modId xmlns:p14="http://schemas.microsoft.com/office/powerpoint/2010/main" val="42043182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387F8786-E8F0-2FD6-91AE-E810C0ED6A2D}"/>
              </a:ext>
            </a:extLst>
          </p:cNvPr>
          <p:cNvSpPr>
            <a:spLocks noGrp="1"/>
          </p:cNvSpPr>
          <p:nvPr>
            <p:ph type="title"/>
          </p:nvPr>
        </p:nvSpPr>
        <p:spPr>
          <a:xfrm>
            <a:off x="245285" y="221457"/>
            <a:ext cx="4071861" cy="687790"/>
          </a:xfrm>
        </p:spPr>
        <p:txBody>
          <a:bodyPr>
            <a:noAutofit/>
          </a:bodyPr>
          <a:lstStyle/>
          <a:p>
            <a:pPr algn="ctr"/>
            <a:r>
              <a:rPr lang="en-IN" b="1" dirty="0">
                <a:solidFill>
                  <a:schemeClr val="tx2">
                    <a:lumMod val="50000"/>
                    <a:lumOff val="50000"/>
                  </a:schemeClr>
                </a:solidFill>
                <a:latin typeface="Times New Roman" panose="02020603050405020304" pitchFamily="18" charset="0"/>
                <a:cs typeface="Times New Roman" panose="02020603050405020304" pitchFamily="18" charset="0"/>
              </a:rPr>
              <a:t>Revenue Model</a:t>
            </a:r>
          </a:p>
        </p:txBody>
      </p:sp>
      <p:pic>
        <p:nvPicPr>
          <p:cNvPr id="16" name="Google Shape;195;p24">
            <a:extLst>
              <a:ext uri="{FF2B5EF4-FFF2-40B4-BE49-F238E27FC236}">
                <a16:creationId xmlns:a16="http://schemas.microsoft.com/office/drawing/2014/main" id="{EDF33D7C-B40D-8B1D-4F58-9C0B0ED863FA}"/>
              </a:ext>
            </a:extLst>
          </p:cNvPr>
          <p:cNvPicPr preferRelativeResize="0"/>
          <p:nvPr/>
        </p:nvPicPr>
        <p:blipFill>
          <a:blip r:embed="rId7"/>
          <a:stretch>
            <a:fillRect/>
          </a:stretch>
        </p:blipFill>
        <p:spPr>
          <a:xfrm>
            <a:off x="4650522" y="3012902"/>
            <a:ext cx="854428" cy="691800"/>
          </a:xfrm>
          <a:prstGeom prst="rect">
            <a:avLst/>
          </a:prstGeom>
          <a:noFill/>
          <a:ln>
            <a:noFill/>
          </a:ln>
        </p:spPr>
      </p:pic>
      <p:pic>
        <p:nvPicPr>
          <p:cNvPr id="17" name="Google Shape;197;p24">
            <a:extLst>
              <a:ext uri="{FF2B5EF4-FFF2-40B4-BE49-F238E27FC236}">
                <a16:creationId xmlns:a16="http://schemas.microsoft.com/office/drawing/2014/main" id="{08698DD5-75F2-D0C3-085F-A9176703FC35}"/>
              </a:ext>
            </a:extLst>
          </p:cNvPr>
          <p:cNvPicPr preferRelativeResize="0"/>
          <p:nvPr/>
        </p:nvPicPr>
        <p:blipFill>
          <a:blip r:embed="rId8"/>
          <a:stretch>
            <a:fillRect/>
          </a:stretch>
        </p:blipFill>
        <p:spPr>
          <a:xfrm>
            <a:off x="6526013" y="2936976"/>
            <a:ext cx="854429" cy="767726"/>
          </a:xfrm>
          <a:prstGeom prst="rect">
            <a:avLst/>
          </a:prstGeom>
          <a:noFill/>
          <a:ln>
            <a:noFill/>
          </a:ln>
        </p:spPr>
      </p:pic>
      <p:pic>
        <p:nvPicPr>
          <p:cNvPr id="18" name="Google Shape;196;p24">
            <a:extLst>
              <a:ext uri="{FF2B5EF4-FFF2-40B4-BE49-F238E27FC236}">
                <a16:creationId xmlns:a16="http://schemas.microsoft.com/office/drawing/2014/main" id="{9753190A-53B0-1C9D-7AED-253A019817DD}"/>
              </a:ext>
            </a:extLst>
          </p:cNvPr>
          <p:cNvPicPr preferRelativeResize="0"/>
          <p:nvPr/>
        </p:nvPicPr>
        <p:blipFill>
          <a:blip r:embed="rId9"/>
          <a:stretch>
            <a:fillRect/>
          </a:stretch>
        </p:blipFill>
        <p:spPr>
          <a:xfrm>
            <a:off x="5701758" y="4593430"/>
            <a:ext cx="736225" cy="736225"/>
          </a:xfrm>
          <a:prstGeom prst="rect">
            <a:avLst/>
          </a:prstGeom>
          <a:noFill/>
          <a:ln>
            <a:noFill/>
          </a:ln>
        </p:spPr>
      </p:pic>
      <p:sp>
        <p:nvSpPr>
          <p:cNvPr id="19" name="Google Shape;189;p24">
            <a:extLst>
              <a:ext uri="{FF2B5EF4-FFF2-40B4-BE49-F238E27FC236}">
                <a16:creationId xmlns:a16="http://schemas.microsoft.com/office/drawing/2014/main" id="{D511A610-3AA7-DB8D-96ED-9E899D253B94}"/>
              </a:ext>
            </a:extLst>
          </p:cNvPr>
          <p:cNvSpPr txBox="1"/>
          <p:nvPr/>
        </p:nvSpPr>
        <p:spPr>
          <a:xfrm>
            <a:off x="4757505" y="2317172"/>
            <a:ext cx="3360956" cy="465000"/>
          </a:xfrm>
          <a:prstGeom prst="rect">
            <a:avLst/>
          </a:prstGeom>
          <a:noFill/>
          <a:ln>
            <a:noFill/>
          </a:ln>
        </p:spPr>
        <p:txBody>
          <a:bodyPr spcFirstLastPara="1" wrap="square" lIns="91425" tIns="91425" rIns="91425" bIns="91425" anchor="t" anchorCtr="0">
            <a:noAutofit/>
          </a:bodyPr>
          <a:lstStyle/>
          <a:p>
            <a:pPr marL="457200" lvl="0" indent="0" algn="just" rtl="0">
              <a:spcBef>
                <a:spcPts val="0"/>
              </a:spcBef>
              <a:spcAft>
                <a:spcPts val="0"/>
              </a:spcAft>
              <a:buClr>
                <a:schemeClr val="dk1"/>
              </a:buClr>
              <a:buSzPts val="1100"/>
              <a:buFont typeface="Arial" panose="020B0604020202020204"/>
              <a:buNone/>
            </a:pPr>
            <a:r>
              <a:rPr lang="en-GB" b="1" dirty="0">
                <a:solidFill>
                  <a:schemeClr val="lt1"/>
                </a:solidFill>
                <a:latin typeface="DM Sans"/>
                <a:ea typeface="DM Sans"/>
                <a:cs typeface="DM Sans"/>
                <a:sym typeface="DM Sans"/>
              </a:rPr>
              <a:t>Product Sales</a:t>
            </a:r>
            <a:endParaRPr sz="1800" dirty="0">
              <a:solidFill>
                <a:schemeClr val="lt1"/>
              </a:solidFill>
              <a:latin typeface="DM Sans"/>
              <a:ea typeface="DM Sans"/>
              <a:cs typeface="DM Sans"/>
              <a:sym typeface="DM Sans"/>
            </a:endParaRPr>
          </a:p>
        </p:txBody>
      </p:sp>
      <p:sp>
        <p:nvSpPr>
          <p:cNvPr id="32" name="TextBox 31">
            <a:extLst>
              <a:ext uri="{FF2B5EF4-FFF2-40B4-BE49-F238E27FC236}">
                <a16:creationId xmlns:a16="http://schemas.microsoft.com/office/drawing/2014/main" id="{7537192F-A34F-40E5-8793-930F0A2140C8}"/>
              </a:ext>
            </a:extLst>
          </p:cNvPr>
          <p:cNvSpPr txBox="1"/>
          <p:nvPr/>
        </p:nvSpPr>
        <p:spPr>
          <a:xfrm>
            <a:off x="6309450" y="5884073"/>
            <a:ext cx="2141983" cy="646331"/>
          </a:xfrm>
          <a:prstGeom prst="rect">
            <a:avLst/>
          </a:prstGeom>
          <a:noFill/>
        </p:spPr>
        <p:txBody>
          <a:bodyPr wrap="square">
            <a:spAutoFit/>
          </a:bodyPr>
          <a:lstStyle/>
          <a:p>
            <a:pPr marL="457200" lvl="0" indent="0" algn="ctr" rtl="0">
              <a:spcBef>
                <a:spcPts val="0"/>
              </a:spcBef>
              <a:spcAft>
                <a:spcPts val="0"/>
              </a:spcAft>
              <a:buNone/>
            </a:pPr>
            <a:r>
              <a:rPr lang="en-GB" b="1" dirty="0">
                <a:solidFill>
                  <a:schemeClr val="lt1"/>
                </a:solidFill>
                <a:latin typeface="DM Sans"/>
                <a:ea typeface="DM Sans"/>
                <a:cs typeface="DM Sans"/>
                <a:sym typeface="DM Sans"/>
              </a:rPr>
              <a:t>B2B</a:t>
            </a:r>
          </a:p>
          <a:p>
            <a:pPr marL="457200" lvl="0" indent="0" algn="ctr" rtl="0">
              <a:spcBef>
                <a:spcPts val="0"/>
              </a:spcBef>
              <a:spcAft>
                <a:spcPts val="0"/>
              </a:spcAft>
              <a:buNone/>
            </a:pPr>
            <a:r>
              <a:rPr lang="en-GB" b="1" dirty="0">
                <a:solidFill>
                  <a:schemeClr val="lt1"/>
                </a:solidFill>
                <a:latin typeface="DM Sans"/>
                <a:ea typeface="DM Sans"/>
                <a:cs typeface="DM Sans"/>
                <a:sym typeface="DM Sans"/>
              </a:rPr>
              <a:t>Partnerships</a:t>
            </a:r>
            <a:endParaRPr lang="en-GB" sz="2400" dirty="0">
              <a:solidFill>
                <a:schemeClr val="lt1"/>
              </a:solidFill>
              <a:latin typeface="DM Sans"/>
              <a:ea typeface="DM Sans"/>
              <a:cs typeface="DM Sans"/>
              <a:sym typeface="DM Sans"/>
            </a:endParaRPr>
          </a:p>
        </p:txBody>
      </p:sp>
      <p:sp>
        <p:nvSpPr>
          <p:cNvPr id="13" name="TextBox 12">
            <a:extLst>
              <a:ext uri="{FF2B5EF4-FFF2-40B4-BE49-F238E27FC236}">
                <a16:creationId xmlns:a16="http://schemas.microsoft.com/office/drawing/2014/main" id="{B400108F-4995-98A4-987D-E5219BB9CEB3}"/>
              </a:ext>
            </a:extLst>
          </p:cNvPr>
          <p:cNvSpPr txBox="1"/>
          <p:nvPr/>
        </p:nvSpPr>
        <p:spPr>
          <a:xfrm>
            <a:off x="3039386" y="5795074"/>
            <a:ext cx="2105025" cy="646331"/>
          </a:xfrm>
          <a:prstGeom prst="rect">
            <a:avLst/>
          </a:prstGeom>
          <a:noFill/>
        </p:spPr>
        <p:txBody>
          <a:bodyPr wrap="square">
            <a:spAutoFit/>
          </a:bodyPr>
          <a:lstStyle/>
          <a:p>
            <a:pPr marL="457200" lvl="0" indent="0" algn="ctr" rtl="0">
              <a:spcBef>
                <a:spcPts val="0"/>
              </a:spcBef>
              <a:spcAft>
                <a:spcPts val="0"/>
              </a:spcAft>
              <a:buNone/>
            </a:pPr>
            <a:r>
              <a:rPr lang="en-GB" b="1" dirty="0">
                <a:solidFill>
                  <a:schemeClr val="lt1"/>
                </a:solidFill>
                <a:latin typeface="DM Sans"/>
                <a:ea typeface="DM Sans"/>
                <a:cs typeface="DM Sans"/>
                <a:sym typeface="DM Sans"/>
              </a:rPr>
              <a:t>Subscription Services</a:t>
            </a:r>
            <a:endParaRPr lang="en-GB" sz="2400"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529045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535</TotalTime>
  <Words>807</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Aptos</vt:lpstr>
      <vt:lpstr>Aptos Display</vt:lpstr>
      <vt:lpstr>Arial</vt:lpstr>
      <vt:lpstr>Arial Black</vt:lpstr>
      <vt:lpstr>Copperplate Gothic Bold</vt:lpstr>
      <vt:lpstr>DM Sans</vt:lpstr>
      <vt:lpstr>DM Sans</vt:lpstr>
      <vt:lpstr>DM Sans SemiBold</vt:lpstr>
      <vt:lpstr>Times New Roman</vt:lpstr>
      <vt:lpstr>Office Theme</vt:lpstr>
      <vt:lpstr> Face Recognition System Your Face is the Key</vt:lpstr>
      <vt:lpstr>NeubAItics Mission</vt:lpstr>
      <vt:lpstr>NeubAItics Journey of Innovation and Growth</vt:lpstr>
      <vt:lpstr>Problem Statement</vt:lpstr>
      <vt:lpstr> Solution</vt:lpstr>
      <vt:lpstr>Features Added and AI Integration </vt:lpstr>
      <vt:lpstr>Go-To-Market Strategy</vt:lpstr>
      <vt:lpstr>Market Size: Past and Future </vt:lpstr>
      <vt:lpstr>Revenue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 suriya</dc:creator>
  <cp:lastModifiedBy>jaya suriya</cp:lastModifiedBy>
  <cp:revision>3</cp:revision>
  <dcterms:created xsi:type="dcterms:W3CDTF">2025-01-23T07:38:47Z</dcterms:created>
  <dcterms:modified xsi:type="dcterms:W3CDTF">2025-01-27T10:50:25Z</dcterms:modified>
</cp:coreProperties>
</file>